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8" r:id="rId2"/>
    <p:sldId id="288" r:id="rId3"/>
    <p:sldId id="287" r:id="rId4"/>
    <p:sldId id="296" r:id="rId5"/>
    <p:sldId id="282" r:id="rId6"/>
    <p:sldId id="283" r:id="rId7"/>
    <p:sldId id="269" r:id="rId8"/>
    <p:sldId id="270" r:id="rId9"/>
    <p:sldId id="260" r:id="rId10"/>
    <p:sldId id="297" r:id="rId11"/>
    <p:sldId id="302" r:id="rId12"/>
    <p:sldId id="285" r:id="rId13"/>
    <p:sldId id="301" r:id="rId14"/>
    <p:sldId id="303" r:id="rId15"/>
    <p:sldId id="300" r:id="rId16"/>
    <p:sldId id="273" r:id="rId17"/>
    <p:sldId id="272" r:id="rId18"/>
    <p:sldId id="295" r:id="rId19"/>
    <p:sldId id="298" r:id="rId20"/>
    <p:sldId id="281" r:id="rId21"/>
    <p:sldId id="279" r:id="rId22"/>
    <p:sldId id="290" r:id="rId23"/>
    <p:sldId id="289" r:id="rId24"/>
    <p:sldId id="291" r:id="rId25"/>
    <p:sldId id="299" r:id="rId26"/>
    <p:sldId id="292" r:id="rId27"/>
    <p:sldId id="305" r:id="rId28"/>
  </p:sldIdLst>
  <p:sldSz cx="9144000" cy="5143500" type="screen16x9"/>
  <p:notesSz cx="6858000" cy="9144000"/>
  <p:defaultTextStyle>
    <a:defPPr>
      <a:defRPr lang="sv-S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21" autoAdjust="0"/>
    <p:restoredTop sz="94660"/>
  </p:normalViewPr>
  <p:slideViewPr>
    <p:cSldViewPr>
      <p:cViewPr varScale="1">
        <p:scale>
          <a:sx n="194" d="100"/>
          <a:sy n="194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8641E886-6D8F-4DA2-898A-00B1EAE1AC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EDFE6A-05C8-4F6B-BA8A-F497180174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3AE95-3DFC-4DDB-A7BB-B9BF94A03429}" type="datetimeFigureOut">
              <a:rPr lang="sv-SE" smtClean="0"/>
              <a:t>2021-06-18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AAE70C2B-4AA1-47BF-94B9-F7DF59FCFC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D3EF666-D1D2-478D-9969-E1DE1FE2D0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D15-F18B-494F-8904-C45D7BCBE60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7594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539D3-FAF3-FC43-8825-CC8C9D4686B2}" type="datetimeFigureOut">
              <a:rPr lang="sv-SE" smtClean="0"/>
              <a:t>2021-06-18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B8005-7BF2-4B40-A831-B1EE96BFE5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843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926A-213D-3B48-BB0C-19ADA28B3F4D}" type="datetime1">
              <a:rPr lang="sv-SE" smtClean="0"/>
              <a:t>2021-06-18</a:t>
            </a:fld>
            <a:endParaRPr lang="sv-S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83F7B48-BB86-D74E-A1EB-2C3CDBAC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25" name="Underrubrik 2">
            <a:extLst>
              <a:ext uri="{FF2B5EF4-FFF2-40B4-BE49-F238E27FC236}">
                <a16:creationId xmlns:a16="http://schemas.microsoft.com/office/drawing/2014/main" id="{040AB90C-B2A7-4284-98E0-80DAE0A2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4" name="Rubrik 1">
            <a:extLst>
              <a:ext uri="{FF2B5EF4-FFF2-40B4-BE49-F238E27FC236}">
                <a16:creationId xmlns:a16="http://schemas.microsoft.com/office/drawing/2014/main" id="{2973C368-F8A4-41B1-9D52-4D7998813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5891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F508-B04A-E34A-80DD-59A12C5D1039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0A1F01-262A-6542-96F8-9345B621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3" name="Underrubrik 2">
            <a:extLst>
              <a:ext uri="{FF2B5EF4-FFF2-40B4-BE49-F238E27FC236}">
                <a16:creationId xmlns:a16="http://schemas.microsoft.com/office/drawing/2014/main" id="{FF22D944-0354-4DCD-8334-3FC7C9FFC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18E66E3-BED5-4C6D-B465-40B84B88D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pic>
        <p:nvPicPr>
          <p:cNvPr id="9" name="Bildobjekt 19">
            <a:extLst>
              <a:ext uri="{FF2B5EF4-FFF2-40B4-BE49-F238E27FC236}">
                <a16:creationId xmlns:a16="http://schemas.microsoft.com/office/drawing/2014/main" id="{D08EEA80-13E5-4697-A9DA-21277742FA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6476" y="333641"/>
            <a:ext cx="1287722" cy="20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04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5F99B-B767-4EF4-BDED-E7E361EB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1B72178-9B2F-45A7-A31E-7710591B0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9A48BD2-8B5B-44E1-8F6C-9B0D41A6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FA474A84-82A6-4747-B64B-83217A0CB5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8" y="1194198"/>
            <a:ext cx="7765653" cy="3540919"/>
          </a:xfrm>
        </p:spPr>
        <p:txBody>
          <a:bodyPr>
            <a:normAutofit/>
          </a:bodyPr>
          <a:lstStyle>
            <a:lvl1pPr>
              <a:defRPr sz="1500"/>
            </a:lvl1pPr>
            <a:lvl2pPr marL="514350" indent="-171450">
              <a:buFont typeface="Arial" panose="020B0604020202020204" pitchFamily="34" charset="0"/>
              <a:buChar char="‒"/>
              <a:defRPr sz="1350"/>
            </a:lvl2pPr>
            <a:lvl3pPr marL="857250" indent="-171450">
              <a:buFont typeface="Arial" panose="020B0604020202020204" pitchFamily="34" charset="0"/>
              <a:buChar char="˃"/>
              <a:defRPr sz="1200"/>
            </a:lvl3pPr>
            <a:lvl4pPr>
              <a:defRPr sz="1050"/>
            </a:lvl4pPr>
            <a:lvl5pPr marL="1543050" indent="-171450">
              <a:buFont typeface="Arial" panose="020B0604020202020204" pitchFamily="34" charset="0"/>
              <a:buChar char="‒"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EB0B6BB-AC5F-485A-85BA-F56E433C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732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559-229D-724F-BBD5-623E582CF5C1}" type="datetime1">
              <a:rPr lang="sv-SE" smtClean="0"/>
              <a:t>2021-06-18</a:t>
            </a:fld>
            <a:endParaRPr lang="sv-SE"/>
          </a:p>
        </p:txBody>
      </p:sp>
      <p:sp>
        <p:nvSpPr>
          <p:cNvPr id="11" name="Platshållare för innehåll 6">
            <a:extLst>
              <a:ext uri="{FF2B5EF4-FFF2-40B4-BE49-F238E27FC236}">
                <a16:creationId xmlns:a16="http://schemas.microsoft.com/office/drawing/2014/main" id="{C23E0C61-4086-4E9E-9765-C96613FBE58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193800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innehåll 6">
            <a:extLst>
              <a:ext uri="{FF2B5EF4-FFF2-40B4-BE49-F238E27FC236}">
                <a16:creationId xmlns:a16="http://schemas.microsoft.com/office/drawing/2014/main" id="{F4B1B781-8A23-4309-9884-DD6E3CE0EF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1888" y="1194594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41903042-6CE8-4286-847C-7E810AF5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15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er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60D0-FE42-A248-8A54-F26FEA948759}" type="datetime1">
              <a:rPr lang="sv-SE" smtClean="0"/>
              <a:t>2021-06-18</a:t>
            </a:fld>
            <a:endParaRPr lang="sv-SE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6304BE55-467D-4CE2-9B8D-EC038C989A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664494"/>
            <a:ext cx="3794297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text 10">
            <a:extLst>
              <a:ext uri="{FF2B5EF4-FFF2-40B4-BE49-F238E27FC236}">
                <a16:creationId xmlns:a16="http://schemas.microsoft.com/office/drawing/2014/main" id="{4D066E04-C797-4C85-AD05-F6EFD42AED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03244" y="1194197"/>
            <a:ext cx="3794297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20A69851-5F12-40D3-A417-2DCD7530A5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6220" y="1664494"/>
            <a:ext cx="3792153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4" name="Platshållare för text 10">
            <a:extLst>
              <a:ext uri="{FF2B5EF4-FFF2-40B4-BE49-F238E27FC236}">
                <a16:creationId xmlns:a16="http://schemas.microsoft.com/office/drawing/2014/main" id="{9472B11D-1B06-4AB9-A788-CEFECBDC8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6220" y="1194197"/>
            <a:ext cx="3792153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945529D-785A-43B8-8CB0-BF49CF7D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045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2021-06-18</a:t>
            </a:fld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198"/>
            <a:ext cx="8651081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33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85DF-A6DF-A54D-9960-BE991B45200F}" type="datetime1">
              <a:rPr lang="sv-SE" smtClean="0"/>
              <a:t>2021-06-18</a:t>
            </a:fld>
            <a:endParaRPr lang="sv-SE"/>
          </a:p>
        </p:txBody>
      </p:sp>
      <p:sp>
        <p:nvSpPr>
          <p:cNvPr id="9" name="Platshållare för bild 6">
            <a:extLst>
              <a:ext uri="{FF2B5EF4-FFF2-40B4-BE49-F238E27FC236}">
                <a16:creationId xmlns:a16="http://schemas.microsoft.com/office/drawing/2014/main" id="{3747F699-0360-4395-8415-6E5114D6C6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0332" y="1194198"/>
            <a:ext cx="4237210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594"/>
            <a:ext cx="4237209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7958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DE0A226-9A3A-4E94-A386-D753C79E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32D627AA-4087-4599-9513-63987ED8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92B391E-9C84-4E0D-898B-8454343B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D87-1285-6843-BFFA-E098C31F828A}" type="datetime1">
              <a:rPr lang="sv-SE" smtClean="0"/>
              <a:t>2021-06-18</a:t>
            </a:fld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F4B5727-3AF8-4023-B42B-839E8695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658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9DBF7EF-8E59-4075-A8F0-EF49E121C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08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2A9A3-8636-4A04-BD48-3153280FB08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9465249-3F3D-4589-A44C-3AA1952E4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902599"/>
            <a:ext cx="3086100" cy="232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0C11F1C-711C-4AD7-A25F-D2B3F451B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152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E8303-AD2F-DB4D-B8E2-7368B5FD02EE}" type="datetime1">
              <a:rPr lang="sv-SE" smtClean="0"/>
              <a:t>2021-06-18</a:t>
            </a:fld>
            <a:endParaRPr lang="sv-SE" dirty="0"/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D263F704-88D1-4479-BA22-2920B7F3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750" y="4889099"/>
            <a:ext cx="8646791" cy="1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013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EFDED03-B73B-4057-9667-7B69EF4D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887" y="1194197"/>
            <a:ext cx="7765653" cy="3438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EB551155-ADB6-4713-AD48-92A8C535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C4B2EE-2B48-4379-BBD1-4FA250447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551" y="250120"/>
            <a:ext cx="644150" cy="6523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8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3" r:id="rId3"/>
    <p:sldLayoutId id="2147483654" r:id="rId4"/>
    <p:sldLayoutId id="2147483655" r:id="rId5"/>
    <p:sldLayoutId id="2147483651" r:id="rId6"/>
    <p:sldLayoutId id="2147483652" r:id="rId7"/>
    <p:sldLayoutId id="2147483650" r:id="rId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&gt;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713" userDrawn="1">
          <p15:clr>
            <a:srgbClr val="F26B43"/>
          </p15:clr>
        </p15:guide>
        <p15:guide id="4" pos="5454" userDrawn="1">
          <p15:clr>
            <a:srgbClr val="F26B43"/>
          </p15:clr>
        </p15:guide>
        <p15:guide id="6" pos="358" userDrawn="1">
          <p15:clr>
            <a:srgbClr val="F26B43"/>
          </p15:clr>
        </p15:guide>
        <p15:guide id="7" orient="horz" pos="158" userDrawn="1">
          <p15:clr>
            <a:srgbClr val="F26B43"/>
          </p15:clr>
        </p15:guide>
        <p15:guide id="8" orient="horz" pos="3084" userDrawn="1">
          <p15:clr>
            <a:srgbClr val="F26B43"/>
          </p15:clr>
        </p15:guide>
        <p15:guide id="9" pos="5605" userDrawn="1">
          <p15:clr>
            <a:srgbClr val="F26B43"/>
          </p15:clr>
        </p15:guide>
        <p15:guide id="10" pos="155" userDrawn="1">
          <p15:clr>
            <a:srgbClr val="F26B43"/>
          </p15:clr>
        </p15:guide>
        <p15:guide id="11" pos="560" userDrawn="1">
          <p15:clr>
            <a:srgbClr val="F26B43"/>
          </p15:clr>
        </p15:guide>
        <p15:guide id="12" orient="horz" pos="566" userDrawn="1">
          <p15:clr>
            <a:srgbClr val="F26B43"/>
          </p15:clr>
        </p15:guide>
        <p15:guide id="13" orient="horz" pos="752" userDrawn="1">
          <p15:clr>
            <a:srgbClr val="F26B43"/>
          </p15:clr>
        </p15:guide>
        <p15:guide id="14" orient="horz" pos="29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23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AD19FBC-DA9D-F040-ADEE-CDDBAEE4D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2283718"/>
            <a:ext cx="8090297" cy="288032"/>
          </a:xfrm>
        </p:spPr>
        <p:txBody>
          <a:bodyPr/>
          <a:lstStyle/>
          <a:p>
            <a:r>
              <a:rPr lang="sv-SE" dirty="0"/>
              <a:t>Mia </a:t>
            </a:r>
            <a:r>
              <a:rPr lang="sv-SE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1691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812" y="1635646"/>
            <a:ext cx="3384376" cy="566641"/>
          </a:xfrm>
        </p:spPr>
        <p:txBody>
          <a:bodyPr/>
          <a:lstStyle/>
          <a:p>
            <a:pPr algn="ctr"/>
            <a:r>
              <a:rPr lang="en-US" dirty="0"/>
              <a:t>2.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21818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DCE7E-A47D-3E47-BED7-37CF88A9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1A0DE-E141-444A-B64F-456F848F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87F41-D50C-F940-9F2C-FE096278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89C7B6-323E-5B43-AF47-27C676EF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F11C8-206D-2A4A-9458-0EE93A4B3BF8}"/>
              </a:ext>
            </a:extLst>
          </p:cNvPr>
          <p:cNvSpPr/>
          <p:nvPr/>
        </p:nvSpPr>
        <p:spPr>
          <a:xfrm>
            <a:off x="909836" y="1131590"/>
            <a:ext cx="3086100" cy="309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6A0CBD-DEAA-814B-96E3-B1CF1F814F43}"/>
              </a:ext>
            </a:extLst>
          </p:cNvPr>
          <p:cNvSpPr/>
          <p:nvPr/>
        </p:nvSpPr>
        <p:spPr>
          <a:xfrm>
            <a:off x="1259632" y="1779662"/>
            <a:ext cx="2304256" cy="23042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3EEF1B-5E88-644F-862B-834404D7B060}"/>
              </a:ext>
            </a:extLst>
          </p:cNvPr>
          <p:cNvSpPr/>
          <p:nvPr/>
        </p:nvSpPr>
        <p:spPr>
          <a:xfrm>
            <a:off x="1775337" y="2618824"/>
            <a:ext cx="1319592" cy="12961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0704FE-8BAC-E245-BF9D-3166566749ED}"/>
              </a:ext>
            </a:extLst>
          </p:cNvPr>
          <p:cNvSpPr/>
          <p:nvPr/>
        </p:nvSpPr>
        <p:spPr>
          <a:xfrm>
            <a:off x="1595920" y="1370501"/>
            <a:ext cx="17139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0210CE-D1B7-5444-9951-682846987675}"/>
              </a:ext>
            </a:extLst>
          </p:cNvPr>
          <p:cNvSpPr/>
          <p:nvPr/>
        </p:nvSpPr>
        <p:spPr>
          <a:xfrm>
            <a:off x="1648215" y="2118735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2A8BA9-6A7D-324C-9C7A-345511B72DA3}"/>
              </a:ext>
            </a:extLst>
          </p:cNvPr>
          <p:cNvSpPr/>
          <p:nvPr/>
        </p:nvSpPr>
        <p:spPr>
          <a:xfrm>
            <a:off x="1746737" y="3137064"/>
            <a:ext cx="131959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37FEBC-4CC6-3A4C-ACBA-1249D25B45A6}"/>
              </a:ext>
            </a:extLst>
          </p:cNvPr>
          <p:cNvSpPr/>
          <p:nvPr/>
        </p:nvSpPr>
        <p:spPr>
          <a:xfrm>
            <a:off x="4782304" y="1131590"/>
            <a:ext cx="310206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AI – </a:t>
            </a:r>
            <a:r>
              <a:rPr lang="en-GB" i="1" dirty="0"/>
              <a:t>agent that wants to maximize chance of success in a goal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9F8589-4848-274D-BC42-EA7AAFEDCA4B}"/>
              </a:ext>
            </a:extLst>
          </p:cNvPr>
          <p:cNvSpPr/>
          <p:nvPr/>
        </p:nvSpPr>
        <p:spPr>
          <a:xfrm>
            <a:off x="4776605" y="2067656"/>
            <a:ext cx="329178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ML - </a:t>
            </a:r>
            <a:r>
              <a:rPr lang="en-GB" i="1" dirty="0"/>
              <a:t>Algorithms based on mathematical models, enables the AI to learn over 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E8E58C-560F-BC4A-8666-DE5CD22EFD3A}"/>
              </a:ext>
            </a:extLst>
          </p:cNvPr>
          <p:cNvSpPr/>
          <p:nvPr/>
        </p:nvSpPr>
        <p:spPr>
          <a:xfrm>
            <a:off x="4778885" y="2992453"/>
            <a:ext cx="32895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Deep learning  - </a:t>
            </a:r>
            <a:r>
              <a:rPr lang="en-GB" i="1" dirty="0"/>
              <a:t>Advanced, more complex ML algorithms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78D3838-F991-DA48-BACA-42FD4A6A8EBC}"/>
              </a:ext>
            </a:extLst>
          </p:cNvPr>
          <p:cNvSpPr/>
          <p:nvPr/>
        </p:nvSpPr>
        <p:spPr>
          <a:xfrm>
            <a:off x="4499992" y="2679762"/>
            <a:ext cx="3168352" cy="12352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7DD66-311A-0349-8A0D-E294AC50C0FB}"/>
              </a:ext>
            </a:extLst>
          </p:cNvPr>
          <p:cNvSpPr/>
          <p:nvPr/>
        </p:nvSpPr>
        <p:spPr>
          <a:xfrm>
            <a:off x="5296556" y="4031852"/>
            <a:ext cx="16369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Used in this thesis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13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6" grpId="0"/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DCE7E-A47D-3E47-BED7-37CF88A9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12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1A0DE-E141-444A-B64F-456F848F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87F41-D50C-F940-9F2C-FE096278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89C7B6-323E-5B43-AF47-27C676EF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3074" name="Picture 2" descr="15 Best Face Recognition Apps: A Detailed Guide for 2021">
            <a:extLst>
              <a:ext uri="{FF2B5EF4-FFF2-40B4-BE49-F238E27FC236}">
                <a16:creationId xmlns:a16="http://schemas.microsoft.com/office/drawing/2014/main" id="{EEFEDC8B-FB20-8946-8533-08B7F8342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t="2254" r="25250" b="377"/>
          <a:stretch/>
        </p:blipFill>
        <p:spPr bwMode="auto">
          <a:xfrm>
            <a:off x="4180315" y="220346"/>
            <a:ext cx="2448272" cy="222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roducing Object Detection API for TensorFlow 2">
            <a:extLst>
              <a:ext uri="{FF2B5EF4-FFF2-40B4-BE49-F238E27FC236}">
                <a16:creationId xmlns:a16="http://schemas.microsoft.com/office/drawing/2014/main" id="{30D89A70-DBBF-9441-85C7-96541B951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8000" r="31100" b="4641"/>
          <a:stretch/>
        </p:blipFill>
        <p:spPr bwMode="auto">
          <a:xfrm>
            <a:off x="280197" y="987574"/>
            <a:ext cx="3283691" cy="210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Assistant: It&amp;#39;s Getting Easier To Wake Up - Somag News">
            <a:extLst>
              <a:ext uri="{FF2B5EF4-FFF2-40B4-BE49-F238E27FC236}">
                <a16:creationId xmlns:a16="http://schemas.microsoft.com/office/drawing/2014/main" id="{A12FCEF1-29CE-9B47-8794-DDEF31010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839" r="24064" b="6762"/>
          <a:stretch/>
        </p:blipFill>
        <p:spPr bwMode="auto">
          <a:xfrm>
            <a:off x="6609651" y="589424"/>
            <a:ext cx="2508257" cy="256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155D9E-9B1D-BD4D-9273-722CBDF69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682940"/>
            <a:ext cx="6448910" cy="20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89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61859A-29E6-6E47-994F-898EF215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4F46A-CAB1-5C42-9F66-BD383C19D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0A078-AC8C-E047-84A9-3920B09F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C05184-45F7-9642-832B-3B4653DF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6DE264-E8F8-AC4C-9BEF-A75CC362D304}"/>
              </a:ext>
            </a:extLst>
          </p:cNvPr>
          <p:cNvSpPr/>
          <p:nvPr/>
        </p:nvSpPr>
        <p:spPr>
          <a:xfrm>
            <a:off x="578147" y="1267647"/>
            <a:ext cx="5501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B7FD02-1917-2344-874D-4DCFD42BD902}"/>
              </a:ext>
            </a:extLst>
          </p:cNvPr>
          <p:cNvSpPr/>
          <p:nvPr/>
        </p:nvSpPr>
        <p:spPr>
          <a:xfrm>
            <a:off x="2339071" y="1268207"/>
            <a:ext cx="6559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92B783-F5C9-8D44-9410-DD45B801388C}"/>
              </a:ext>
            </a:extLst>
          </p:cNvPr>
          <p:cNvSpPr/>
          <p:nvPr/>
        </p:nvSpPr>
        <p:spPr>
          <a:xfrm>
            <a:off x="3996474" y="1271222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32BBD1-3F2E-774E-A084-A9B712788233}"/>
              </a:ext>
            </a:extLst>
          </p:cNvPr>
          <p:cNvSpPr/>
          <p:nvPr/>
        </p:nvSpPr>
        <p:spPr>
          <a:xfrm>
            <a:off x="5211830" y="1264493"/>
            <a:ext cx="10438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Truth value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5A84BE-1672-CE49-A0A2-84EE75049A91}"/>
              </a:ext>
            </a:extLst>
          </p:cNvPr>
          <p:cNvSpPr/>
          <p:nvPr/>
        </p:nvSpPr>
        <p:spPr>
          <a:xfrm>
            <a:off x="2064296" y="2096964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3219A9-70C2-3943-8897-9D7A901DDFD5}"/>
              </a:ext>
            </a:extLst>
          </p:cNvPr>
          <p:cNvSpPr/>
          <p:nvPr/>
        </p:nvSpPr>
        <p:spPr>
          <a:xfrm>
            <a:off x="2064296" y="262059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680B31-8AAC-1C4F-AA2B-5B7BBF1FEBA2}"/>
              </a:ext>
            </a:extLst>
          </p:cNvPr>
          <p:cNvSpPr/>
          <p:nvPr/>
        </p:nvSpPr>
        <p:spPr>
          <a:xfrm>
            <a:off x="2064296" y="3144226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2A4CE431-A3E7-334D-AEB3-884748D28EBA}"/>
              </a:ext>
            </a:extLst>
          </p:cNvPr>
          <p:cNvSpPr/>
          <p:nvPr/>
        </p:nvSpPr>
        <p:spPr>
          <a:xfrm rot="5400000">
            <a:off x="1510581" y="3414731"/>
            <a:ext cx="232575" cy="874854"/>
          </a:xfrm>
          <a:prstGeom prst="rightBrace">
            <a:avLst>
              <a:gd name="adj1" fmla="val 49359"/>
              <a:gd name="adj2" fmla="val 4937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88F8D7-0E84-5A47-88A9-5D3037E62447}"/>
              </a:ext>
            </a:extLst>
          </p:cNvPr>
          <p:cNvSpPr/>
          <p:nvPr/>
        </p:nvSpPr>
        <p:spPr>
          <a:xfrm>
            <a:off x="1656361" y="4232896"/>
            <a:ext cx="20697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Mathematical operations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09C3A22-2E36-764A-9C10-81C59FFDB53A}"/>
              </a:ext>
            </a:extLst>
          </p:cNvPr>
          <p:cNvSpPr/>
          <p:nvPr/>
        </p:nvSpPr>
        <p:spPr>
          <a:xfrm rot="5400000">
            <a:off x="2745475" y="3422171"/>
            <a:ext cx="232575" cy="874853"/>
          </a:xfrm>
          <a:prstGeom prst="rightBrace">
            <a:avLst>
              <a:gd name="adj1" fmla="val 65892"/>
              <a:gd name="adj2" fmla="val 4937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79B24A5-C492-B342-97AE-E154483574CB}"/>
              </a:ext>
            </a:extLst>
          </p:cNvPr>
          <p:cNvSpPr/>
          <p:nvPr/>
        </p:nvSpPr>
        <p:spPr>
          <a:xfrm>
            <a:off x="3126790" y="2179224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7D5156-5DAD-5D4F-97D3-8AB591500D48}"/>
              </a:ext>
            </a:extLst>
          </p:cNvPr>
          <p:cNvSpPr/>
          <p:nvPr/>
        </p:nvSpPr>
        <p:spPr>
          <a:xfrm>
            <a:off x="3126790" y="287134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23" name="Graphic 22" descr="Rubber duck outline">
            <a:extLst>
              <a:ext uri="{FF2B5EF4-FFF2-40B4-BE49-F238E27FC236}">
                <a16:creationId xmlns:a16="http://schemas.microsoft.com/office/drawing/2014/main" id="{98D13005-8BA9-7E47-8565-315DEE3C7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909" y="1629284"/>
            <a:ext cx="647700" cy="647700"/>
          </a:xfrm>
          <a:prstGeom prst="rect">
            <a:avLst/>
          </a:prstGeom>
        </p:spPr>
      </p:pic>
      <p:pic>
        <p:nvPicPr>
          <p:cNvPr id="25" name="Graphic 24" descr="Car outline">
            <a:extLst>
              <a:ext uri="{FF2B5EF4-FFF2-40B4-BE49-F238E27FC236}">
                <a16:creationId xmlns:a16="http://schemas.microsoft.com/office/drawing/2014/main" id="{FC7184E3-676D-2442-A196-40B7B3DE0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889" y="2190971"/>
            <a:ext cx="712409" cy="71240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6349F12-1EBA-224D-8A69-85008CBAC34C}"/>
              </a:ext>
            </a:extLst>
          </p:cNvPr>
          <p:cNvSpPr/>
          <p:nvPr/>
        </p:nvSpPr>
        <p:spPr>
          <a:xfrm>
            <a:off x="4146543" y="2474024"/>
            <a:ext cx="4924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Bird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FDAA1F7-27DF-294F-A622-E48C25B8AAA4}"/>
              </a:ext>
            </a:extLst>
          </p:cNvPr>
          <p:cNvGrpSpPr/>
          <p:nvPr/>
        </p:nvGrpSpPr>
        <p:grpSpPr>
          <a:xfrm>
            <a:off x="2410529" y="2276984"/>
            <a:ext cx="716261" cy="985044"/>
            <a:chOff x="2410529" y="2276984"/>
            <a:chExt cx="716261" cy="985044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F3F6B06-1604-0542-B518-220958B57900}"/>
                </a:ext>
              </a:extLst>
            </p:cNvPr>
            <p:cNvCxnSpPr>
              <a:cxnSpLocks/>
              <a:stCxn id="13" idx="6"/>
              <a:endCxn id="20" idx="2"/>
            </p:cNvCxnSpPr>
            <p:nvPr/>
          </p:nvCxnSpPr>
          <p:spPr>
            <a:xfrm>
              <a:off x="2424336" y="2276984"/>
              <a:ext cx="702454" cy="822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95FC89-05BA-D746-B02E-CE896F318A5B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410529" y="2276984"/>
              <a:ext cx="716261" cy="7743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54F184-5463-1C49-AC57-69E2B7940665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424336" y="2359244"/>
              <a:ext cx="702454" cy="401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8B50DC-E236-1141-BFB0-B02D1E8875A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424336" y="3051360"/>
              <a:ext cx="702454" cy="210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8523A1B-E568-7446-A36F-DB0024F71984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417936" y="2755400"/>
              <a:ext cx="708854" cy="295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BF25042-8877-6E41-93C2-FFC94D56C36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420109" y="2359244"/>
              <a:ext cx="706681" cy="897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801F493-C2A5-9B4B-A7D0-8134A30B9002}"/>
              </a:ext>
            </a:extLst>
          </p:cNvPr>
          <p:cNvGrpSpPr/>
          <p:nvPr/>
        </p:nvGrpSpPr>
        <p:grpSpPr>
          <a:xfrm>
            <a:off x="3464052" y="2372157"/>
            <a:ext cx="625963" cy="662137"/>
            <a:chOff x="3470517" y="2341187"/>
            <a:chExt cx="625963" cy="662137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C2782E1-ED3C-0F42-AA40-4FDABF1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3470517" y="2341187"/>
              <a:ext cx="625963" cy="2613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5E718FF-E096-774B-B2A1-3873A9C0B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5909" y="2602538"/>
              <a:ext cx="620571" cy="4007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Right Brace 67">
            <a:extLst>
              <a:ext uri="{FF2B5EF4-FFF2-40B4-BE49-F238E27FC236}">
                <a16:creationId xmlns:a16="http://schemas.microsoft.com/office/drawing/2014/main" id="{AE55CB8B-7953-2847-94C2-3478E7426B12}"/>
              </a:ext>
            </a:extLst>
          </p:cNvPr>
          <p:cNvSpPr/>
          <p:nvPr/>
        </p:nvSpPr>
        <p:spPr>
          <a:xfrm rot="5400000">
            <a:off x="3753587" y="3422171"/>
            <a:ext cx="232575" cy="874853"/>
          </a:xfrm>
          <a:prstGeom prst="rightBrace">
            <a:avLst>
              <a:gd name="adj1" fmla="val 65892"/>
              <a:gd name="adj2" fmla="val 4937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FDEB7F8-D57E-0A43-8659-44641E755DA1}"/>
              </a:ext>
            </a:extLst>
          </p:cNvPr>
          <p:cNvSpPr/>
          <p:nvPr/>
        </p:nvSpPr>
        <p:spPr>
          <a:xfrm>
            <a:off x="2006602" y="2144970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2F60ED-E1CD-304F-A8EA-B8B994C34B32}"/>
              </a:ext>
            </a:extLst>
          </p:cNvPr>
          <p:cNvSpPr/>
          <p:nvPr/>
        </p:nvSpPr>
        <p:spPr>
          <a:xfrm>
            <a:off x="1999698" y="2669561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067BCF9-D6B5-E44F-9409-190E4E5B5D38}"/>
              </a:ext>
            </a:extLst>
          </p:cNvPr>
          <p:cNvSpPr/>
          <p:nvPr/>
        </p:nvSpPr>
        <p:spPr>
          <a:xfrm>
            <a:off x="2008611" y="3195827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52590A8-8B61-CF4E-A999-08035F2AF792}"/>
              </a:ext>
            </a:extLst>
          </p:cNvPr>
          <p:cNvSpPr/>
          <p:nvPr/>
        </p:nvSpPr>
        <p:spPr>
          <a:xfrm>
            <a:off x="3070002" y="2235438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538BFD-9CEF-F54D-BB4D-5A83390170E6}"/>
              </a:ext>
            </a:extLst>
          </p:cNvPr>
          <p:cNvSpPr/>
          <p:nvPr/>
        </p:nvSpPr>
        <p:spPr>
          <a:xfrm>
            <a:off x="3071065" y="2928945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DD0DB8C-FE5B-AA4C-BBB0-12D617A29900}"/>
              </a:ext>
            </a:extLst>
          </p:cNvPr>
          <p:cNvSpPr/>
          <p:nvPr/>
        </p:nvSpPr>
        <p:spPr>
          <a:xfrm>
            <a:off x="5485690" y="1844888"/>
            <a:ext cx="4924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Bird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C1D22B-1B56-CD48-9526-E0645C4BA392}"/>
              </a:ext>
            </a:extLst>
          </p:cNvPr>
          <p:cNvSpPr/>
          <p:nvPr/>
        </p:nvSpPr>
        <p:spPr>
          <a:xfrm>
            <a:off x="5498021" y="2305481"/>
            <a:ext cx="4635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Car</a:t>
            </a:r>
          </a:p>
        </p:txBody>
      </p:sp>
      <p:pic>
        <p:nvPicPr>
          <p:cNvPr id="77" name="Graphic 76" descr="Flower outline">
            <a:extLst>
              <a:ext uri="{FF2B5EF4-FFF2-40B4-BE49-F238E27FC236}">
                <a16:creationId xmlns:a16="http://schemas.microsoft.com/office/drawing/2014/main" id="{6943EF70-D763-4F4B-BE04-DACF8C227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792" y="2951705"/>
            <a:ext cx="578353" cy="578353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CE17AA67-AB6A-2144-9F13-02A47D4DC14C}"/>
              </a:ext>
            </a:extLst>
          </p:cNvPr>
          <p:cNvSpPr/>
          <p:nvPr/>
        </p:nvSpPr>
        <p:spPr>
          <a:xfrm>
            <a:off x="5413642" y="2774106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Flower</a:t>
            </a:r>
          </a:p>
        </p:txBody>
      </p:sp>
      <p:pic>
        <p:nvPicPr>
          <p:cNvPr id="80" name="Graphic 79" descr="Tick outline">
            <a:extLst>
              <a:ext uri="{FF2B5EF4-FFF2-40B4-BE49-F238E27FC236}">
                <a16:creationId xmlns:a16="http://schemas.microsoft.com/office/drawing/2014/main" id="{6315CBAD-0900-CF49-982E-7F45287767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5497" y="1757580"/>
            <a:ext cx="408858" cy="408858"/>
          </a:xfrm>
          <a:prstGeom prst="rect">
            <a:avLst/>
          </a:prstGeom>
        </p:spPr>
      </p:pic>
      <p:pic>
        <p:nvPicPr>
          <p:cNvPr id="81" name="Graphic 80" descr="Tick outline">
            <a:extLst>
              <a:ext uri="{FF2B5EF4-FFF2-40B4-BE49-F238E27FC236}">
                <a16:creationId xmlns:a16="http://schemas.microsoft.com/office/drawing/2014/main" id="{6B4BC75A-AE24-8B4D-B009-3A78E0A84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74689" y="2696189"/>
            <a:ext cx="408858" cy="408858"/>
          </a:xfrm>
          <a:prstGeom prst="rect">
            <a:avLst/>
          </a:prstGeom>
        </p:spPr>
      </p:pic>
      <p:pic>
        <p:nvPicPr>
          <p:cNvPr id="85" name="Graphic 84" descr="Close outline">
            <a:extLst>
              <a:ext uri="{FF2B5EF4-FFF2-40B4-BE49-F238E27FC236}">
                <a16:creationId xmlns:a16="http://schemas.microsoft.com/office/drawing/2014/main" id="{1D8D99E1-F62C-714C-B195-D0896D5093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14927" y="2184872"/>
            <a:ext cx="489999" cy="489999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19EE076-DFAC-9745-A9AC-60E45A65305F}"/>
              </a:ext>
            </a:extLst>
          </p:cNvPr>
          <p:cNvGrpSpPr/>
          <p:nvPr/>
        </p:nvGrpSpPr>
        <p:grpSpPr>
          <a:xfrm>
            <a:off x="1128298" y="2276984"/>
            <a:ext cx="935998" cy="1047262"/>
            <a:chOff x="1128298" y="2276984"/>
            <a:chExt cx="935998" cy="104726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1C25E64-4DFB-A64C-8EC0-A245C81D0B42}"/>
                </a:ext>
              </a:extLst>
            </p:cNvPr>
            <p:cNvCxnSpPr>
              <a:cxnSpLocks/>
              <a:stCxn id="25" idx="3"/>
              <a:endCxn id="13" idx="2"/>
            </p:cNvCxnSpPr>
            <p:nvPr/>
          </p:nvCxnSpPr>
          <p:spPr>
            <a:xfrm flipV="1">
              <a:off x="1128298" y="2276984"/>
              <a:ext cx="935998" cy="270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6B3C31F-792D-144F-AA61-D1EC47BCCA6B}"/>
                </a:ext>
              </a:extLst>
            </p:cNvPr>
            <p:cNvCxnSpPr>
              <a:cxnSpLocks/>
              <a:stCxn id="25" idx="3"/>
              <a:endCxn id="14" idx="2"/>
            </p:cNvCxnSpPr>
            <p:nvPr/>
          </p:nvCxnSpPr>
          <p:spPr>
            <a:xfrm>
              <a:off x="1128298" y="2547176"/>
              <a:ext cx="935998" cy="2534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D3559FD-386B-5E44-BE7D-3A3B92E6120D}"/>
                </a:ext>
              </a:extLst>
            </p:cNvPr>
            <p:cNvCxnSpPr>
              <a:cxnSpLocks/>
              <a:stCxn id="25" idx="3"/>
              <a:endCxn id="15" idx="2"/>
            </p:cNvCxnSpPr>
            <p:nvPr/>
          </p:nvCxnSpPr>
          <p:spPr>
            <a:xfrm>
              <a:off x="1128298" y="2547176"/>
              <a:ext cx="935998" cy="777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7A33BE8-35D3-0048-82D4-401D33B6C08F}"/>
              </a:ext>
            </a:extLst>
          </p:cNvPr>
          <p:cNvGrpSpPr/>
          <p:nvPr/>
        </p:nvGrpSpPr>
        <p:grpSpPr>
          <a:xfrm>
            <a:off x="1015609" y="1940180"/>
            <a:ext cx="1048687" cy="1384066"/>
            <a:chOff x="1015609" y="1940180"/>
            <a:chExt cx="1048687" cy="138406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1547D40-D4B8-2141-A0CF-EA935CA3ADDF}"/>
                </a:ext>
              </a:extLst>
            </p:cNvPr>
            <p:cNvCxnSpPr>
              <a:cxnSpLocks/>
              <a:stCxn id="23" idx="3"/>
              <a:endCxn id="13" idx="2"/>
            </p:cNvCxnSpPr>
            <p:nvPr/>
          </p:nvCxnSpPr>
          <p:spPr>
            <a:xfrm>
              <a:off x="1015609" y="1953134"/>
              <a:ext cx="1048687" cy="323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BA670E-2B34-324A-81B3-BB9C9EBC0279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1015609" y="1947018"/>
              <a:ext cx="1048687" cy="8535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1DAAE98-426B-1A4A-B452-CE090FDE0C86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1015609" y="1940180"/>
              <a:ext cx="1048687" cy="1384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5FC8ED8-332B-B54B-B727-8454CBC47015}"/>
              </a:ext>
            </a:extLst>
          </p:cNvPr>
          <p:cNvGrpSpPr/>
          <p:nvPr/>
        </p:nvGrpSpPr>
        <p:grpSpPr>
          <a:xfrm>
            <a:off x="1019145" y="2276984"/>
            <a:ext cx="1045151" cy="1047262"/>
            <a:chOff x="1019145" y="2276984"/>
            <a:chExt cx="1045151" cy="1047262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16F79ED-94A4-B349-8C73-BF245B4BF4AB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1022681" y="2276984"/>
              <a:ext cx="1041615" cy="9710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A59A093-365B-9D4A-9FBD-364E4E298B33}"/>
                </a:ext>
              </a:extLst>
            </p:cNvPr>
            <p:cNvCxnSpPr>
              <a:cxnSpLocks/>
              <a:stCxn id="77" idx="3"/>
              <a:endCxn id="14" idx="2"/>
            </p:cNvCxnSpPr>
            <p:nvPr/>
          </p:nvCxnSpPr>
          <p:spPr>
            <a:xfrm flipV="1">
              <a:off x="1019145" y="2800615"/>
              <a:ext cx="1045151" cy="440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557B3FB-69C8-9145-B23C-DA614BE26309}"/>
                </a:ext>
              </a:extLst>
            </p:cNvPr>
            <p:cNvCxnSpPr>
              <a:cxnSpLocks/>
              <a:stCxn id="77" idx="3"/>
              <a:endCxn id="15" idx="2"/>
            </p:cNvCxnSpPr>
            <p:nvPr/>
          </p:nvCxnSpPr>
          <p:spPr>
            <a:xfrm>
              <a:off x="1019145" y="3240882"/>
              <a:ext cx="1045151" cy="83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DD4F1863-F11C-124B-9BE4-DF78BFB53916}"/>
              </a:ext>
            </a:extLst>
          </p:cNvPr>
          <p:cNvSpPr/>
          <p:nvPr/>
        </p:nvSpPr>
        <p:spPr>
          <a:xfrm>
            <a:off x="4041283" y="2465534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Flower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67B0A02-DDEC-1642-9609-B984083A3EDC}"/>
              </a:ext>
            </a:extLst>
          </p:cNvPr>
          <p:cNvSpPr/>
          <p:nvPr/>
        </p:nvSpPr>
        <p:spPr>
          <a:xfrm>
            <a:off x="1954349" y="1711425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DA74F92-FC20-134B-BA59-35A77F14A90C}"/>
              </a:ext>
            </a:extLst>
          </p:cNvPr>
          <p:cNvSpPr/>
          <p:nvPr/>
        </p:nvSpPr>
        <p:spPr>
          <a:xfrm>
            <a:off x="2937116" y="1714117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16FAFC6-5930-3A41-A050-D2FEFA6FA54B}"/>
              </a:ext>
            </a:extLst>
          </p:cNvPr>
          <p:cNvSpPr/>
          <p:nvPr/>
        </p:nvSpPr>
        <p:spPr>
          <a:xfrm>
            <a:off x="2228615" y="878516"/>
            <a:ext cx="8748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Training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8F2BAF-40E1-1C41-A01E-CB904EDD1C50}"/>
              </a:ext>
            </a:extLst>
          </p:cNvPr>
          <p:cNvSpPr/>
          <p:nvPr/>
        </p:nvSpPr>
        <p:spPr>
          <a:xfrm>
            <a:off x="2072924" y="866981"/>
            <a:ext cx="157767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Using the model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968B5DC-CBE9-8E45-9558-392D8BCF9C6A}"/>
              </a:ext>
            </a:extLst>
          </p:cNvPr>
          <p:cNvSpPr/>
          <p:nvPr/>
        </p:nvSpPr>
        <p:spPr>
          <a:xfrm>
            <a:off x="4151891" y="2476522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66A455A-B506-8C43-ADBC-11FABF9E74DB}"/>
              </a:ext>
            </a:extLst>
          </p:cNvPr>
          <p:cNvSpPr/>
          <p:nvPr/>
        </p:nvSpPr>
        <p:spPr>
          <a:xfrm>
            <a:off x="5252233" y="1572360"/>
            <a:ext cx="2902734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After seeing a lot of data with truth values – model can be used on </a:t>
            </a:r>
            <a:r>
              <a:rPr lang="en-US" dirty="0" err="1"/>
              <a:t>unkown</a:t>
            </a:r>
            <a:r>
              <a:rPr lang="en-US" dirty="0"/>
              <a:t> data with high accuracy!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ED0B629-B121-C94C-BCA7-4759C207A9F3}"/>
              </a:ext>
            </a:extLst>
          </p:cNvPr>
          <p:cNvSpPr/>
          <p:nvPr/>
        </p:nvSpPr>
        <p:spPr>
          <a:xfrm>
            <a:off x="5255727" y="2491289"/>
            <a:ext cx="290537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is basically how most machine learning models are obtained</a:t>
            </a:r>
          </a:p>
        </p:txBody>
      </p:sp>
      <p:pic>
        <p:nvPicPr>
          <p:cNvPr id="112" name="Graphic 111" descr="Owl outline">
            <a:extLst>
              <a:ext uri="{FF2B5EF4-FFF2-40B4-BE49-F238E27FC236}">
                <a16:creationId xmlns:a16="http://schemas.microsoft.com/office/drawing/2014/main" id="{1AF5F51F-8D6D-1445-823B-951E808B85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441" y="2269040"/>
            <a:ext cx="595604" cy="595604"/>
          </a:xfrm>
          <a:prstGeom prst="rect">
            <a:avLst/>
          </a:prstGeom>
        </p:spPr>
      </p:pic>
      <p:sp>
        <p:nvSpPr>
          <p:cNvPr id="113" name="Oval 112">
            <a:extLst>
              <a:ext uri="{FF2B5EF4-FFF2-40B4-BE49-F238E27FC236}">
                <a16:creationId xmlns:a16="http://schemas.microsoft.com/office/drawing/2014/main" id="{5B83A809-1AB1-E945-9B89-046517923CDB}"/>
              </a:ext>
            </a:extLst>
          </p:cNvPr>
          <p:cNvSpPr/>
          <p:nvPr/>
        </p:nvSpPr>
        <p:spPr>
          <a:xfrm>
            <a:off x="4089616" y="2304560"/>
            <a:ext cx="620570" cy="5960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2D48AEA-41CB-FC4C-80FA-7AFE38F589F1}"/>
              </a:ext>
            </a:extLst>
          </p:cNvPr>
          <p:cNvGrpSpPr/>
          <p:nvPr/>
        </p:nvGrpSpPr>
        <p:grpSpPr>
          <a:xfrm>
            <a:off x="1577477" y="2724269"/>
            <a:ext cx="4627929" cy="944245"/>
            <a:chOff x="1590442" y="2724866"/>
            <a:chExt cx="4627929" cy="944245"/>
          </a:xfrm>
        </p:grpSpPr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3011E3D-C4DE-F041-BE8F-0216AA7869CB}"/>
                </a:ext>
              </a:extLst>
            </p:cNvPr>
            <p:cNvSpPr/>
            <p:nvPr/>
          </p:nvSpPr>
          <p:spPr>
            <a:xfrm rot="10310884">
              <a:off x="3894984" y="2764095"/>
              <a:ext cx="760540" cy="886857"/>
            </a:xfrm>
            <a:prstGeom prst="arc">
              <a:avLst>
                <a:gd name="adj1" fmla="val 16720509"/>
                <a:gd name="adj2" fmla="val 21590083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4ADA3AD-F44F-9F46-8CD5-93058AC52DDB}"/>
                </a:ext>
              </a:extLst>
            </p:cNvPr>
            <p:cNvGrpSpPr/>
            <p:nvPr/>
          </p:nvGrpSpPr>
          <p:grpSpPr>
            <a:xfrm>
              <a:off x="1590442" y="2724866"/>
              <a:ext cx="4627929" cy="944245"/>
              <a:chOff x="1596297" y="2710563"/>
              <a:chExt cx="4627929" cy="944245"/>
            </a:xfrm>
          </p:grpSpPr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788D6412-6A3E-7641-B306-39ADC1C646B6}"/>
                  </a:ext>
                </a:extLst>
              </p:cNvPr>
              <p:cNvSpPr/>
              <p:nvPr/>
            </p:nvSpPr>
            <p:spPr>
              <a:xfrm rot="5051942">
                <a:off x="5309826" y="2710563"/>
                <a:ext cx="914400" cy="914400"/>
              </a:xfrm>
              <a:prstGeom prst="arc">
                <a:avLst>
                  <a:gd name="adj1" fmla="val 16440721"/>
                  <a:gd name="adj2" fmla="val 0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F5B83F7-03EA-3648-B945-5C46ACF6A8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5605" y="3622322"/>
                <a:ext cx="1567042" cy="101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74B5B38-E95B-1143-9EA8-084ADB437276}"/>
                  </a:ext>
                </a:extLst>
              </p:cNvPr>
              <p:cNvCxnSpPr>
                <a:cxnSpLocks/>
                <a:endCxn id="93" idx="0"/>
              </p:cNvCxnSpPr>
              <p:nvPr/>
            </p:nvCxnSpPr>
            <p:spPr>
              <a:xfrm flipH="1">
                <a:off x="1948899" y="3629147"/>
                <a:ext cx="2426086" cy="2433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BC86E067-63E3-044D-A9A8-416FF9A0B861}"/>
                  </a:ext>
                </a:extLst>
              </p:cNvPr>
              <p:cNvSpPr/>
              <p:nvPr/>
            </p:nvSpPr>
            <p:spPr>
              <a:xfrm rot="10422934">
                <a:off x="2715520" y="3205744"/>
                <a:ext cx="608297" cy="440492"/>
              </a:xfrm>
              <a:prstGeom prst="arc">
                <a:avLst>
                  <a:gd name="adj1" fmla="val 16200000"/>
                  <a:gd name="adj2" fmla="val 21504112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EAF1A98E-FF29-8945-A571-9EEE1D7EDFB1}"/>
                  </a:ext>
                </a:extLst>
              </p:cNvPr>
              <p:cNvSpPr/>
              <p:nvPr/>
            </p:nvSpPr>
            <p:spPr>
              <a:xfrm rot="10422934">
                <a:off x="1620641" y="3214316"/>
                <a:ext cx="608297" cy="440492"/>
              </a:xfrm>
              <a:prstGeom prst="arc">
                <a:avLst>
                  <a:gd name="adj1" fmla="val 16200000"/>
                  <a:gd name="adj2" fmla="val 21100880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C8AB86B1-8364-3046-B54A-5F8BC0166255}"/>
                  </a:ext>
                </a:extLst>
              </p:cNvPr>
              <p:cNvCxnSpPr>
                <a:cxnSpLocks/>
                <a:stCxn id="93" idx="2"/>
              </p:cNvCxnSpPr>
              <p:nvPr/>
            </p:nvCxnSpPr>
            <p:spPr>
              <a:xfrm flipH="1" flipV="1">
                <a:off x="1596297" y="3420481"/>
                <a:ext cx="36924" cy="900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FE4CD1F3-7047-AD42-9781-2449527733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89933" y="3360648"/>
                <a:ext cx="27241" cy="112378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4396401F-B2DC-894A-892A-A444113261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90118" y="3110588"/>
                <a:ext cx="17522" cy="14073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517313F-A80E-3C4C-A818-7FC1EF625ECA}"/>
              </a:ext>
            </a:extLst>
          </p:cNvPr>
          <p:cNvSpPr/>
          <p:nvPr/>
        </p:nvSpPr>
        <p:spPr>
          <a:xfrm>
            <a:off x="5255727" y="3324627"/>
            <a:ext cx="23054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Deep models = more layers</a:t>
            </a:r>
          </a:p>
        </p:txBody>
      </p:sp>
    </p:spTree>
    <p:extLst>
      <p:ext uri="{BB962C8B-B14F-4D97-AF65-F5344CB8AC3E}">
        <p14:creationId xmlns:p14="http://schemas.microsoft.com/office/powerpoint/2010/main" val="329260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1" grpId="0"/>
      <p:bldP spid="41" grpId="1"/>
      <p:bldP spid="41" grpId="2"/>
      <p:bldP spid="74" grpId="0"/>
      <p:bldP spid="75" grpId="0"/>
      <p:bldP spid="78" grpId="0"/>
      <p:bldP spid="97" grpId="0"/>
      <p:bldP spid="97" grpId="1"/>
      <p:bldP spid="101" grpId="0"/>
      <p:bldP spid="101" grpId="1"/>
      <p:bldP spid="102" grpId="0"/>
      <p:bldP spid="106" grpId="0"/>
      <p:bldP spid="106" grpId="1"/>
      <p:bldP spid="107" grpId="0"/>
      <p:bldP spid="108" grpId="0"/>
      <p:bldP spid="1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61859A-29E6-6E47-994F-898EF215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14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4F46A-CAB1-5C42-9F66-BD383C19D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0A078-AC8C-E047-84A9-3920B09F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C05184-45F7-9642-832B-3B4653DF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for time series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EFABD4-801F-8643-9C48-803AF1B05664}"/>
              </a:ext>
            </a:extLst>
          </p:cNvPr>
          <p:cNvSpPr/>
          <p:nvPr/>
        </p:nvSpPr>
        <p:spPr>
          <a:xfrm>
            <a:off x="1064374" y="954094"/>
            <a:ext cx="1835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Works the same way!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087529-3508-B041-A704-68C9D32A711A}"/>
              </a:ext>
            </a:extLst>
          </p:cNvPr>
          <p:cNvCxnSpPr/>
          <p:nvPr/>
        </p:nvCxnSpPr>
        <p:spPr>
          <a:xfrm flipV="1">
            <a:off x="389481" y="2467797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7F8B1A-33F1-414E-90A6-78C7D03DC46D}"/>
              </a:ext>
            </a:extLst>
          </p:cNvPr>
          <p:cNvCxnSpPr>
            <a:cxnSpLocks/>
          </p:cNvCxnSpPr>
          <p:nvPr/>
        </p:nvCxnSpPr>
        <p:spPr>
          <a:xfrm>
            <a:off x="389481" y="3475909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6752C304-99D0-6E4D-A645-F85F7CD101B9}"/>
              </a:ext>
            </a:extLst>
          </p:cNvPr>
          <p:cNvSpPr/>
          <p:nvPr/>
        </p:nvSpPr>
        <p:spPr>
          <a:xfrm>
            <a:off x="447616" y="2728189"/>
            <a:ext cx="795130" cy="662899"/>
          </a:xfrm>
          <a:custGeom>
            <a:avLst/>
            <a:gdLst>
              <a:gd name="connsiteX0" fmla="*/ 0 w 795130"/>
              <a:gd name="connsiteY0" fmla="*/ 605945 h 662899"/>
              <a:gd name="connsiteX1" fmla="*/ 95415 w 795130"/>
              <a:gd name="connsiteY1" fmla="*/ 351504 h 662899"/>
              <a:gd name="connsiteX2" fmla="*/ 198782 w 795130"/>
              <a:gd name="connsiteY2" fmla="*/ 566189 h 662899"/>
              <a:gd name="connsiteX3" fmla="*/ 238539 w 795130"/>
              <a:gd name="connsiteY3" fmla="*/ 1646 h 662899"/>
              <a:gd name="connsiteX4" fmla="*/ 302149 w 795130"/>
              <a:gd name="connsiteY4" fmla="*/ 391260 h 662899"/>
              <a:gd name="connsiteX5" fmla="*/ 326003 w 795130"/>
              <a:gd name="connsiteY5" fmla="*/ 311747 h 662899"/>
              <a:gd name="connsiteX6" fmla="*/ 445273 w 795130"/>
              <a:gd name="connsiteY6" fmla="*/ 550286 h 662899"/>
              <a:gd name="connsiteX7" fmla="*/ 548640 w 795130"/>
              <a:gd name="connsiteY7" fmla="*/ 415114 h 662899"/>
              <a:gd name="connsiteX8" fmla="*/ 675860 w 795130"/>
              <a:gd name="connsiteY8" fmla="*/ 661604 h 662899"/>
              <a:gd name="connsiteX9" fmla="*/ 795130 w 795130"/>
              <a:gd name="connsiteY9" fmla="*/ 510530 h 662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130" h="662899">
                <a:moveTo>
                  <a:pt x="0" y="605945"/>
                </a:moveTo>
                <a:cubicBezTo>
                  <a:pt x="31142" y="482037"/>
                  <a:pt x="62285" y="358130"/>
                  <a:pt x="95415" y="351504"/>
                </a:cubicBezTo>
                <a:cubicBezTo>
                  <a:pt x="128545" y="344878"/>
                  <a:pt x="174928" y="624499"/>
                  <a:pt x="198782" y="566189"/>
                </a:cubicBezTo>
                <a:cubicBezTo>
                  <a:pt x="222636" y="507879"/>
                  <a:pt x="221311" y="30801"/>
                  <a:pt x="238539" y="1646"/>
                </a:cubicBezTo>
                <a:cubicBezTo>
                  <a:pt x="255767" y="-27509"/>
                  <a:pt x="287572" y="339576"/>
                  <a:pt x="302149" y="391260"/>
                </a:cubicBezTo>
                <a:cubicBezTo>
                  <a:pt x="316726" y="442944"/>
                  <a:pt x="302149" y="285243"/>
                  <a:pt x="326003" y="311747"/>
                </a:cubicBezTo>
                <a:cubicBezTo>
                  <a:pt x="349857" y="338251"/>
                  <a:pt x="408167" y="533058"/>
                  <a:pt x="445273" y="550286"/>
                </a:cubicBezTo>
                <a:cubicBezTo>
                  <a:pt x="482379" y="567514"/>
                  <a:pt x="510209" y="396561"/>
                  <a:pt x="548640" y="415114"/>
                </a:cubicBezTo>
                <a:cubicBezTo>
                  <a:pt x="587071" y="433667"/>
                  <a:pt x="634778" y="645701"/>
                  <a:pt x="675860" y="661604"/>
                </a:cubicBezTo>
                <a:cubicBezTo>
                  <a:pt x="716942" y="677507"/>
                  <a:pt x="759349" y="542335"/>
                  <a:pt x="795130" y="51053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191ED-22E7-314D-94DE-FC7057C11B96}"/>
              </a:ext>
            </a:extLst>
          </p:cNvPr>
          <p:cNvSpPr/>
          <p:nvPr/>
        </p:nvSpPr>
        <p:spPr>
          <a:xfrm>
            <a:off x="1563710" y="2763142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BB9098-C1DC-6749-BB38-6C97689A48B9}"/>
              </a:ext>
            </a:extLst>
          </p:cNvPr>
          <p:cNvSpPr/>
          <p:nvPr/>
        </p:nvSpPr>
        <p:spPr>
          <a:xfrm>
            <a:off x="2037540" y="1957324"/>
            <a:ext cx="288032" cy="1458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5AF00-DEF6-404C-9172-706B4BB0E578}"/>
              </a:ext>
            </a:extLst>
          </p:cNvPr>
          <p:cNvSpPr/>
          <p:nvPr/>
        </p:nvSpPr>
        <p:spPr>
          <a:xfrm>
            <a:off x="2008969" y="1999138"/>
            <a:ext cx="34176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4</a:t>
            </a:r>
          </a:p>
          <a:p>
            <a:pPr algn="ctr"/>
            <a:r>
              <a:rPr lang="en-US" sz="1100" dirty="0"/>
              <a:t>10</a:t>
            </a:r>
          </a:p>
          <a:p>
            <a:pPr algn="ctr"/>
            <a:r>
              <a:rPr lang="en-US" sz="1100" dirty="0"/>
              <a:t>6</a:t>
            </a:r>
          </a:p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3239C56-50BF-A94E-9E93-67838ED1890B}"/>
              </a:ext>
            </a:extLst>
          </p:cNvPr>
          <p:cNvSpPr/>
          <p:nvPr/>
        </p:nvSpPr>
        <p:spPr>
          <a:xfrm>
            <a:off x="1240703" y="2896273"/>
            <a:ext cx="231775" cy="472402"/>
          </a:xfrm>
          <a:custGeom>
            <a:avLst/>
            <a:gdLst>
              <a:gd name="connsiteX0" fmla="*/ 0 w 231775"/>
              <a:gd name="connsiteY0" fmla="*/ 342280 h 472402"/>
              <a:gd name="connsiteX1" fmla="*/ 50800 w 231775"/>
              <a:gd name="connsiteY1" fmla="*/ 275605 h 472402"/>
              <a:gd name="connsiteX2" fmla="*/ 92075 w 231775"/>
              <a:gd name="connsiteY2" fmla="*/ 466105 h 472402"/>
              <a:gd name="connsiteX3" fmla="*/ 190500 w 231775"/>
              <a:gd name="connsiteY3" fmla="*/ 2555 h 472402"/>
              <a:gd name="connsiteX4" fmla="*/ 231775 w 231775"/>
              <a:gd name="connsiteY4" fmla="*/ 313705 h 47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775" h="472402">
                <a:moveTo>
                  <a:pt x="0" y="342280"/>
                </a:moveTo>
                <a:cubicBezTo>
                  <a:pt x="17727" y="298624"/>
                  <a:pt x="35454" y="254968"/>
                  <a:pt x="50800" y="275605"/>
                </a:cubicBezTo>
                <a:cubicBezTo>
                  <a:pt x="66146" y="296242"/>
                  <a:pt x="68792" y="511613"/>
                  <a:pt x="92075" y="466105"/>
                </a:cubicBezTo>
                <a:cubicBezTo>
                  <a:pt x="115358" y="420597"/>
                  <a:pt x="167217" y="27955"/>
                  <a:pt x="190500" y="2555"/>
                </a:cubicBezTo>
                <a:cubicBezTo>
                  <a:pt x="213783" y="-22845"/>
                  <a:pt x="222779" y="145430"/>
                  <a:pt x="231775" y="313705"/>
                </a:cubicBezTo>
              </a:path>
            </a:pathLst>
          </a:cu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C8E98F-7234-8E44-A4DD-8061069E68F0}"/>
              </a:ext>
            </a:extLst>
          </p:cNvPr>
          <p:cNvSpPr/>
          <p:nvPr/>
        </p:nvSpPr>
        <p:spPr>
          <a:xfrm>
            <a:off x="2037540" y="3474059"/>
            <a:ext cx="288031" cy="5774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478207-3026-734E-8C68-2ECAFFEFD49F}"/>
              </a:ext>
            </a:extLst>
          </p:cNvPr>
          <p:cNvSpPr/>
          <p:nvPr/>
        </p:nvSpPr>
        <p:spPr>
          <a:xfrm>
            <a:off x="2048239" y="3484351"/>
            <a:ext cx="2632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5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3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8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A6DBC6-5806-E545-8993-9D744E1093F0}"/>
              </a:ext>
            </a:extLst>
          </p:cNvPr>
          <p:cNvCxnSpPr/>
          <p:nvPr/>
        </p:nvCxnSpPr>
        <p:spPr>
          <a:xfrm flipV="1">
            <a:off x="1469601" y="3907957"/>
            <a:ext cx="413427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EF4625F-C95C-1041-B189-FBE416465F20}"/>
              </a:ext>
            </a:extLst>
          </p:cNvPr>
          <p:cNvSpPr/>
          <p:nvPr/>
        </p:nvSpPr>
        <p:spPr>
          <a:xfrm>
            <a:off x="364225" y="4107194"/>
            <a:ext cx="25827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Truth values we want to predict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91F2D1-0149-3F41-8C5A-F13EF582C9A2}"/>
              </a:ext>
            </a:extLst>
          </p:cNvPr>
          <p:cNvSpPr/>
          <p:nvPr/>
        </p:nvSpPr>
        <p:spPr>
          <a:xfrm>
            <a:off x="3777002" y="1834585"/>
            <a:ext cx="34176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4</a:t>
            </a:r>
          </a:p>
          <a:p>
            <a:pPr algn="ctr"/>
            <a:r>
              <a:rPr lang="en-US" sz="1100" dirty="0"/>
              <a:t>10</a:t>
            </a:r>
          </a:p>
          <a:p>
            <a:pPr algn="ctr"/>
            <a:r>
              <a:rPr lang="en-US" sz="1100" dirty="0"/>
              <a:t>6</a:t>
            </a:r>
          </a:p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9B01553-59FC-C54D-85D3-CCDD1E87E4B1}"/>
              </a:ext>
            </a:extLst>
          </p:cNvPr>
          <p:cNvSpPr/>
          <p:nvPr/>
        </p:nvSpPr>
        <p:spPr>
          <a:xfrm>
            <a:off x="4625833" y="159903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D01399-BC28-0E44-9EE9-3A61E5F7FB8A}"/>
              </a:ext>
            </a:extLst>
          </p:cNvPr>
          <p:cNvSpPr/>
          <p:nvPr/>
        </p:nvSpPr>
        <p:spPr>
          <a:xfrm>
            <a:off x="4548146" y="1648250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9A70C22-65BF-7040-BBC8-44D71F276EBA}"/>
              </a:ext>
            </a:extLst>
          </p:cNvPr>
          <p:cNvSpPr/>
          <p:nvPr/>
        </p:nvSpPr>
        <p:spPr>
          <a:xfrm>
            <a:off x="4626701" y="2205731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1C17AE-1ACD-6E43-B461-86EC977DEB08}"/>
              </a:ext>
            </a:extLst>
          </p:cNvPr>
          <p:cNvSpPr/>
          <p:nvPr/>
        </p:nvSpPr>
        <p:spPr>
          <a:xfrm>
            <a:off x="4549014" y="2254946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487DC3-B24D-BC4F-BC0E-60FA28F59212}"/>
              </a:ext>
            </a:extLst>
          </p:cNvPr>
          <p:cNvSpPr/>
          <p:nvPr/>
        </p:nvSpPr>
        <p:spPr>
          <a:xfrm>
            <a:off x="4624875" y="2820733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BBC7EA-09F2-EE4D-908A-3B15C21668E9}"/>
              </a:ext>
            </a:extLst>
          </p:cNvPr>
          <p:cNvSpPr/>
          <p:nvPr/>
        </p:nvSpPr>
        <p:spPr>
          <a:xfrm>
            <a:off x="4547188" y="2869948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970F45-DD38-8B4A-B1E0-CA0A8E2CDAFF}"/>
              </a:ext>
            </a:extLst>
          </p:cNvPr>
          <p:cNvSpPr/>
          <p:nvPr/>
        </p:nvSpPr>
        <p:spPr>
          <a:xfrm>
            <a:off x="5411109" y="1844573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D1AA1A-3C47-2444-A3AF-CA09A46CFAFF}"/>
              </a:ext>
            </a:extLst>
          </p:cNvPr>
          <p:cNvSpPr/>
          <p:nvPr/>
        </p:nvSpPr>
        <p:spPr>
          <a:xfrm>
            <a:off x="5333422" y="1893788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C46F2B2-CE33-F24B-A086-901304FCFFAD}"/>
              </a:ext>
            </a:extLst>
          </p:cNvPr>
          <p:cNvSpPr/>
          <p:nvPr/>
        </p:nvSpPr>
        <p:spPr>
          <a:xfrm>
            <a:off x="5412845" y="2385751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99E7D1-F2C0-3540-98A8-A7CA5947B60E}"/>
              </a:ext>
            </a:extLst>
          </p:cNvPr>
          <p:cNvSpPr/>
          <p:nvPr/>
        </p:nvSpPr>
        <p:spPr>
          <a:xfrm>
            <a:off x="5335158" y="2434966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C44721-E932-3C44-98CC-F261A18FD6B9}"/>
              </a:ext>
            </a:extLst>
          </p:cNvPr>
          <p:cNvSpPr/>
          <p:nvPr/>
        </p:nvSpPr>
        <p:spPr>
          <a:xfrm>
            <a:off x="5420579" y="289578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6B8056-9A3C-6744-849C-A251DDFBD16F}"/>
              </a:ext>
            </a:extLst>
          </p:cNvPr>
          <p:cNvSpPr/>
          <p:nvPr/>
        </p:nvSpPr>
        <p:spPr>
          <a:xfrm>
            <a:off x="5342892" y="2945000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C9AEB2A-9347-7F42-8E6A-3D39AA2810CD}"/>
              </a:ext>
            </a:extLst>
          </p:cNvPr>
          <p:cNvSpPr/>
          <p:nvPr/>
        </p:nvSpPr>
        <p:spPr>
          <a:xfrm>
            <a:off x="4624875" y="338652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1F1A92-828B-EF45-A721-421F31296E60}"/>
              </a:ext>
            </a:extLst>
          </p:cNvPr>
          <p:cNvSpPr/>
          <p:nvPr/>
        </p:nvSpPr>
        <p:spPr>
          <a:xfrm>
            <a:off x="4547188" y="3435735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203A2F-1EE0-7E46-A0D9-1C2DC7612456}"/>
              </a:ext>
            </a:extLst>
          </p:cNvPr>
          <p:cNvSpPr/>
          <p:nvPr/>
        </p:nvSpPr>
        <p:spPr>
          <a:xfrm>
            <a:off x="3803866" y="1829926"/>
            <a:ext cx="288032" cy="1458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416363-9E83-0846-8AE0-3D1C46B32575}"/>
              </a:ext>
            </a:extLst>
          </p:cNvPr>
          <p:cNvSpPr/>
          <p:nvPr/>
        </p:nvSpPr>
        <p:spPr>
          <a:xfrm>
            <a:off x="6234390" y="2220569"/>
            <a:ext cx="2632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4</a:t>
            </a:r>
          </a:p>
          <a:p>
            <a:pPr algn="ctr"/>
            <a:r>
              <a:rPr lang="en-US" sz="1100" dirty="0"/>
              <a:t>8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CB6AD17-6B78-A84A-932D-E88886C6A6F4}"/>
              </a:ext>
            </a:extLst>
          </p:cNvPr>
          <p:cNvSpPr/>
          <p:nvPr/>
        </p:nvSpPr>
        <p:spPr>
          <a:xfrm>
            <a:off x="6208691" y="2223719"/>
            <a:ext cx="288031" cy="577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15FC6F8-191E-104C-8745-CA86905148BC}"/>
              </a:ext>
            </a:extLst>
          </p:cNvPr>
          <p:cNvSpPr/>
          <p:nvPr/>
        </p:nvSpPr>
        <p:spPr>
          <a:xfrm>
            <a:off x="4477722" y="1138111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F3A6D9F-268C-D841-B54F-8DC12511C251}"/>
              </a:ext>
            </a:extLst>
          </p:cNvPr>
          <p:cNvSpPr/>
          <p:nvPr/>
        </p:nvSpPr>
        <p:spPr>
          <a:xfrm>
            <a:off x="5201976" y="1162715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7B938F5-A79A-B249-9099-C685F12CCA0D}"/>
              </a:ext>
            </a:extLst>
          </p:cNvPr>
          <p:cNvSpPr/>
          <p:nvPr/>
        </p:nvSpPr>
        <p:spPr>
          <a:xfrm>
            <a:off x="7128119" y="2209226"/>
            <a:ext cx="2632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5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3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8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B50352-0071-9D45-8CAD-77CF26AF1D1A}"/>
              </a:ext>
            </a:extLst>
          </p:cNvPr>
          <p:cNvSpPr/>
          <p:nvPr/>
        </p:nvSpPr>
        <p:spPr>
          <a:xfrm>
            <a:off x="7115711" y="2220569"/>
            <a:ext cx="288031" cy="5774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818EAD-BA2F-454F-B214-76CC42D37E49}"/>
              </a:ext>
            </a:extLst>
          </p:cNvPr>
          <p:cNvSpPr/>
          <p:nvPr/>
        </p:nvSpPr>
        <p:spPr>
          <a:xfrm>
            <a:off x="6026048" y="1583905"/>
            <a:ext cx="6062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Output</a:t>
            </a:r>
          </a:p>
        </p:txBody>
      </p:sp>
      <p:pic>
        <p:nvPicPr>
          <p:cNvPr id="66" name="Graphic 65" descr="Tick outline">
            <a:extLst>
              <a:ext uri="{FF2B5EF4-FFF2-40B4-BE49-F238E27FC236}">
                <a16:creationId xmlns:a16="http://schemas.microsoft.com/office/drawing/2014/main" id="{C1919CEF-F779-724D-9D65-BA0079EED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4612" y="2129181"/>
            <a:ext cx="300082" cy="30008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D005A0F-E059-3347-A819-716F6A3F2C1A}"/>
              </a:ext>
            </a:extLst>
          </p:cNvPr>
          <p:cNvSpPr/>
          <p:nvPr/>
        </p:nvSpPr>
        <p:spPr>
          <a:xfrm>
            <a:off x="6835080" y="1576590"/>
            <a:ext cx="9605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Truth values</a:t>
            </a:r>
          </a:p>
        </p:txBody>
      </p:sp>
      <p:pic>
        <p:nvPicPr>
          <p:cNvPr id="68" name="Graphic 67" descr="Close outline">
            <a:extLst>
              <a:ext uri="{FF2B5EF4-FFF2-40B4-BE49-F238E27FC236}">
                <a16:creationId xmlns:a16="http://schemas.microsoft.com/office/drawing/2014/main" id="{134C6651-EA54-B045-9B4D-197A90ED6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983" y="2346128"/>
            <a:ext cx="300083" cy="300083"/>
          </a:xfrm>
          <a:prstGeom prst="rect">
            <a:avLst/>
          </a:prstGeom>
        </p:spPr>
      </p:pic>
      <p:pic>
        <p:nvPicPr>
          <p:cNvPr id="69" name="Graphic 68" descr="Tick outline">
            <a:extLst>
              <a:ext uri="{FF2B5EF4-FFF2-40B4-BE49-F238E27FC236}">
                <a16:creationId xmlns:a16="http://schemas.microsoft.com/office/drawing/2014/main" id="{BAC8F960-035C-BF44-994F-D84C9E8C0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4612" y="2564197"/>
            <a:ext cx="300082" cy="300082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2DE7AEDB-82D1-2F4A-A219-B71427B096EC}"/>
              </a:ext>
            </a:extLst>
          </p:cNvPr>
          <p:cNvSpPr/>
          <p:nvPr/>
        </p:nvSpPr>
        <p:spPr>
          <a:xfrm>
            <a:off x="8099714" y="1582963"/>
            <a:ext cx="4972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Error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A377FA6-91F1-E04C-9F54-9BBE5254990C}"/>
              </a:ext>
            </a:extLst>
          </p:cNvPr>
          <p:cNvSpPr/>
          <p:nvPr/>
        </p:nvSpPr>
        <p:spPr>
          <a:xfrm>
            <a:off x="8204324" y="2214990"/>
            <a:ext cx="288031" cy="577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00BF7B-B5E8-DF4E-9E39-5D7DFA17CC4F}"/>
              </a:ext>
            </a:extLst>
          </p:cNvPr>
          <p:cNvSpPr/>
          <p:nvPr/>
        </p:nvSpPr>
        <p:spPr>
          <a:xfrm>
            <a:off x="8193490" y="2204005"/>
            <a:ext cx="30970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-1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7E08B94-EF4C-C34A-8803-B733301C2E3D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125437" y="1779055"/>
            <a:ext cx="500396" cy="158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57BD92D-9AD6-8245-81B6-DBB0CBFB5871}"/>
              </a:ext>
            </a:extLst>
          </p:cNvPr>
          <p:cNvCxnSpPr>
            <a:cxnSpLocks/>
          </p:cNvCxnSpPr>
          <p:nvPr/>
        </p:nvCxnSpPr>
        <p:spPr>
          <a:xfrm>
            <a:off x="4125437" y="1934468"/>
            <a:ext cx="506113" cy="365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DDF94AB-3341-014C-8A06-679177B9ED07}"/>
              </a:ext>
            </a:extLst>
          </p:cNvPr>
          <p:cNvCxnSpPr>
            <a:cxnSpLocks/>
          </p:cNvCxnSpPr>
          <p:nvPr/>
        </p:nvCxnSpPr>
        <p:spPr>
          <a:xfrm>
            <a:off x="4126694" y="1934468"/>
            <a:ext cx="504856" cy="93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5BDEA63-1F49-6B4E-8E22-7730339CC26D}"/>
              </a:ext>
            </a:extLst>
          </p:cNvPr>
          <p:cNvCxnSpPr>
            <a:cxnSpLocks/>
          </p:cNvCxnSpPr>
          <p:nvPr/>
        </p:nvCxnSpPr>
        <p:spPr>
          <a:xfrm>
            <a:off x="4120216" y="1934468"/>
            <a:ext cx="511334" cy="1522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6F19332-EEDF-A249-8F74-AEB6C0744153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136069" y="1779055"/>
            <a:ext cx="489764" cy="344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FD6D79-A736-9F43-BBF6-6BE5FF62AD98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4161595" y="2123345"/>
            <a:ext cx="465106" cy="26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1145A6E-9078-EC40-B582-6A6E690CA5D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147080" y="2142680"/>
            <a:ext cx="530522" cy="730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DCA72D7-8078-D941-B0FA-64DA8C32CE57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4139023" y="2152922"/>
            <a:ext cx="485852" cy="1413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436EE5-0F18-0742-92F0-359E46B82E4D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4984915" y="1804248"/>
            <a:ext cx="426194" cy="220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AEE3773-E515-CA4E-8CDE-0422696B557E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985873" y="1844573"/>
            <a:ext cx="479699" cy="593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A160820-858A-B24C-8555-C51FD30B1E9B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4971474" y="1884754"/>
            <a:ext cx="501832" cy="1063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C09647C-E8C6-A348-B1A8-70ABFFE22F9A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4956933" y="2024593"/>
            <a:ext cx="454176" cy="2750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E0B2D23-1B3C-8547-B874-F70F6F82F0B5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4986741" y="2385751"/>
            <a:ext cx="459785" cy="12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E41E508-9ECB-5240-BD9B-1CD62C768389}"/>
              </a:ext>
            </a:extLst>
          </p:cNvPr>
          <p:cNvCxnSpPr>
            <a:cxnSpLocks/>
          </p:cNvCxnSpPr>
          <p:nvPr/>
        </p:nvCxnSpPr>
        <p:spPr>
          <a:xfrm>
            <a:off x="4984339" y="2377505"/>
            <a:ext cx="436240" cy="582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942C48C-6641-F946-85A8-96F89C68DA0C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4904444" y="2151886"/>
            <a:ext cx="559392" cy="685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262D074-70B6-334A-BC3D-324B40BB3058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4985847" y="2565771"/>
            <a:ext cx="426998" cy="346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3DEF188-2DBB-5048-BBB4-A7D437BB08AC}"/>
              </a:ext>
            </a:extLst>
          </p:cNvPr>
          <p:cNvCxnSpPr>
            <a:cxnSpLocks/>
          </p:cNvCxnSpPr>
          <p:nvPr/>
        </p:nvCxnSpPr>
        <p:spPr>
          <a:xfrm flipV="1">
            <a:off x="4993883" y="2981469"/>
            <a:ext cx="468827" cy="73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29A5C63-64FB-AC40-92D1-F9724A6BA425}"/>
              </a:ext>
            </a:extLst>
          </p:cNvPr>
          <p:cNvCxnSpPr>
            <a:cxnSpLocks/>
            <a:stCxn id="44" idx="7"/>
            <a:endCxn id="37" idx="3"/>
          </p:cNvCxnSpPr>
          <p:nvPr/>
        </p:nvCxnSpPr>
        <p:spPr>
          <a:xfrm flipV="1">
            <a:off x="4932188" y="2151886"/>
            <a:ext cx="531648" cy="1287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36B72E3-693C-4742-9264-32C5A263C169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4981164" y="2693064"/>
            <a:ext cx="484408" cy="8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91C9D84-31D2-2142-BADC-2114FCA9145E}"/>
              </a:ext>
            </a:extLst>
          </p:cNvPr>
          <p:cNvCxnSpPr>
            <a:cxnSpLocks/>
          </p:cNvCxnSpPr>
          <p:nvPr/>
        </p:nvCxnSpPr>
        <p:spPr>
          <a:xfrm flipV="1">
            <a:off x="4991324" y="3121404"/>
            <a:ext cx="471386" cy="477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31D5078-794B-3A4E-ACA7-EA9674092246}"/>
              </a:ext>
            </a:extLst>
          </p:cNvPr>
          <p:cNvCxnSpPr>
            <a:cxnSpLocks/>
          </p:cNvCxnSpPr>
          <p:nvPr/>
        </p:nvCxnSpPr>
        <p:spPr>
          <a:xfrm>
            <a:off x="5773982" y="2075868"/>
            <a:ext cx="428681" cy="215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633E678-49DC-3C4A-B878-597DDD686EF3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5768209" y="2512459"/>
            <a:ext cx="440482" cy="26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9B4B47-C70F-C048-B136-896DF3D33632}"/>
              </a:ext>
            </a:extLst>
          </p:cNvPr>
          <p:cNvCxnSpPr>
            <a:cxnSpLocks/>
          </p:cNvCxnSpPr>
          <p:nvPr/>
        </p:nvCxnSpPr>
        <p:spPr>
          <a:xfrm flipV="1">
            <a:off x="5793908" y="2722413"/>
            <a:ext cx="408755" cy="288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AD5E02D-EC7C-2D41-9C0B-FE6E498A832C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125437" y="1906348"/>
            <a:ext cx="553123" cy="522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632120E-FD52-124D-9C68-8D1C281783BF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120990" y="1906348"/>
            <a:ext cx="557570" cy="900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699469D-BC13-4A4F-929B-41158C1D49FD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134093" y="2385751"/>
            <a:ext cx="492608" cy="813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9C608EA-1EF2-C24F-92F2-A7B47695B74C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118762" y="2385751"/>
            <a:ext cx="507939" cy="307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A9365DE7-6607-B14E-BD11-37C8B0835439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4109313" y="3198036"/>
            <a:ext cx="568289" cy="241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0D0117A-5012-5F44-BCF4-7E7E7BA81D79}"/>
              </a:ext>
            </a:extLst>
          </p:cNvPr>
          <p:cNvCxnSpPr>
            <a:cxnSpLocks/>
          </p:cNvCxnSpPr>
          <p:nvPr/>
        </p:nvCxnSpPr>
        <p:spPr>
          <a:xfrm flipV="1">
            <a:off x="4136874" y="2888282"/>
            <a:ext cx="539143" cy="71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39C217A-7A66-E84C-A2EA-839D2D900C05}"/>
              </a:ext>
            </a:extLst>
          </p:cNvPr>
          <p:cNvCxnSpPr>
            <a:cxnSpLocks/>
          </p:cNvCxnSpPr>
          <p:nvPr/>
        </p:nvCxnSpPr>
        <p:spPr>
          <a:xfrm>
            <a:off x="4143446" y="2805395"/>
            <a:ext cx="547945" cy="190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E7E12B9-BA49-154D-8282-951E3E2B202D}"/>
              </a:ext>
            </a:extLst>
          </p:cNvPr>
          <p:cNvCxnSpPr>
            <a:cxnSpLocks/>
          </p:cNvCxnSpPr>
          <p:nvPr/>
        </p:nvCxnSpPr>
        <p:spPr>
          <a:xfrm>
            <a:off x="4133580" y="2981437"/>
            <a:ext cx="557811" cy="428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B8C164D-188D-514B-B948-1B4D356135A6}"/>
              </a:ext>
            </a:extLst>
          </p:cNvPr>
          <p:cNvCxnSpPr>
            <a:cxnSpLocks/>
          </p:cNvCxnSpPr>
          <p:nvPr/>
        </p:nvCxnSpPr>
        <p:spPr>
          <a:xfrm>
            <a:off x="4140921" y="2811358"/>
            <a:ext cx="553171" cy="5960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9E9CB52F-8D9A-494B-8A2B-65E5710FE270}"/>
              </a:ext>
            </a:extLst>
          </p:cNvPr>
          <p:cNvSpPr/>
          <p:nvPr/>
        </p:nvSpPr>
        <p:spPr>
          <a:xfrm>
            <a:off x="597093" y="1331346"/>
            <a:ext cx="234872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Instead of birds, spot prices.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10B88E-34E2-F243-AE86-42A79A068981}"/>
              </a:ext>
            </a:extLst>
          </p:cNvPr>
          <p:cNvGrpSpPr/>
          <p:nvPr/>
        </p:nvGrpSpPr>
        <p:grpSpPr>
          <a:xfrm>
            <a:off x="4260006" y="2921107"/>
            <a:ext cx="4059077" cy="951873"/>
            <a:chOff x="4260006" y="2921107"/>
            <a:chExt cx="4059077" cy="951873"/>
          </a:xfrm>
        </p:grpSpPr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32822173-2202-704A-BB34-F9B4F4D46D86}"/>
                </a:ext>
              </a:extLst>
            </p:cNvPr>
            <p:cNvSpPr/>
            <p:nvPr/>
          </p:nvSpPr>
          <p:spPr>
            <a:xfrm rot="10310884">
              <a:off x="6179852" y="2965531"/>
              <a:ext cx="760540" cy="886857"/>
            </a:xfrm>
            <a:prstGeom prst="arc">
              <a:avLst>
                <a:gd name="adj1" fmla="val 16720509"/>
                <a:gd name="adj2" fmla="val 21590083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30D7A278-9BF6-FE4C-B118-C60C5043D096}"/>
                </a:ext>
              </a:extLst>
            </p:cNvPr>
            <p:cNvSpPr/>
            <p:nvPr/>
          </p:nvSpPr>
          <p:spPr>
            <a:xfrm rot="5051942">
              <a:off x="7404683" y="2921107"/>
              <a:ext cx="914400" cy="914400"/>
            </a:xfrm>
            <a:prstGeom prst="arc">
              <a:avLst>
                <a:gd name="adj1" fmla="val 16440721"/>
                <a:gd name="adj2" fmla="val 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962BFB2-B5B4-7B45-A12E-2577F89B9F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9161" y="3833918"/>
              <a:ext cx="1283964" cy="2086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D1FCEE7-A10F-364B-BAEA-B435EF36EA1E}"/>
                </a:ext>
              </a:extLst>
            </p:cNvPr>
            <p:cNvCxnSpPr>
              <a:cxnSpLocks/>
              <a:endCxn id="104" idx="0"/>
            </p:cNvCxnSpPr>
            <p:nvPr/>
          </p:nvCxnSpPr>
          <p:spPr>
            <a:xfrm flipH="1">
              <a:off x="4606432" y="3850526"/>
              <a:ext cx="2237958" cy="224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78577DC4-42B7-3D49-BF72-9C5B9BA24E4A}"/>
                </a:ext>
              </a:extLst>
            </p:cNvPr>
            <p:cNvSpPr/>
            <p:nvPr/>
          </p:nvSpPr>
          <p:spPr>
            <a:xfrm rot="10422934">
              <a:off x="5264254" y="3429368"/>
              <a:ext cx="608297" cy="440492"/>
            </a:xfrm>
            <a:prstGeom prst="arc">
              <a:avLst>
                <a:gd name="adj1" fmla="val 16200000"/>
                <a:gd name="adj2" fmla="val 21504112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42727735-0FBF-EB43-8DC1-358001DD189E}"/>
                </a:ext>
              </a:extLst>
            </p:cNvPr>
            <p:cNvSpPr/>
            <p:nvPr/>
          </p:nvSpPr>
          <p:spPr>
            <a:xfrm rot="11480419">
              <a:off x="4260006" y="3421808"/>
              <a:ext cx="592586" cy="448411"/>
            </a:xfrm>
            <a:prstGeom prst="arc">
              <a:avLst>
                <a:gd name="adj1" fmla="val 14772242"/>
                <a:gd name="adj2" fmla="val 21525015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A8298BB4-41AF-B140-9F7A-BCEE8B32088D}"/>
                </a:ext>
              </a:extLst>
            </p:cNvPr>
            <p:cNvCxnSpPr>
              <a:cxnSpLocks/>
              <a:stCxn id="104" idx="2"/>
            </p:cNvCxnSpPr>
            <p:nvPr/>
          </p:nvCxnSpPr>
          <p:spPr>
            <a:xfrm flipV="1">
              <a:off x="4264641" y="3456655"/>
              <a:ext cx="70533" cy="1374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8474032-14A8-F541-8866-F1AB764732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52280" y="3535723"/>
              <a:ext cx="16935" cy="15811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BBC59BC-AC50-EC4C-A81A-F9DCD6B59D98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 flipV="1">
              <a:off x="6100270" y="3121404"/>
              <a:ext cx="83581" cy="34256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A7917BB-6FF9-8541-AA1B-E5622440F2CC}"/>
                </a:ext>
              </a:extLst>
            </p:cNvPr>
            <p:cNvCxnSpPr>
              <a:cxnSpLocks/>
            </p:cNvCxnSpPr>
            <p:nvPr/>
          </p:nvCxnSpPr>
          <p:spPr>
            <a:xfrm>
              <a:off x="8316416" y="3097915"/>
              <a:ext cx="0" cy="2661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427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23" grpId="0" animBg="1"/>
      <p:bldP spid="24" grpId="0" animBg="1"/>
      <p:bldP spid="25" grpId="0"/>
      <p:bldP spid="28" grpId="0"/>
      <p:bldP spid="30" grpId="0"/>
      <p:bldP spid="46" grpId="0" animBg="1"/>
      <p:bldP spid="54" grpId="0"/>
      <p:bldP spid="56" grpId="0" animBg="1"/>
      <p:bldP spid="71" grpId="0"/>
      <p:bldP spid="72" grpId="0" animBg="1"/>
      <p:bldP spid="74" grpId="0"/>
      <p:bldP spid="8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812" y="1635646"/>
            <a:ext cx="3384376" cy="566641"/>
          </a:xfrm>
        </p:spPr>
        <p:txBody>
          <a:bodyPr/>
          <a:lstStyle/>
          <a:p>
            <a:pPr algn="ctr"/>
            <a:r>
              <a:rPr lang="en-US" dirty="0"/>
              <a:t>3. Method</a:t>
            </a:r>
          </a:p>
        </p:txBody>
      </p:sp>
    </p:spTree>
    <p:extLst>
      <p:ext uri="{BB962C8B-B14F-4D97-AF65-F5344CB8AC3E}">
        <p14:creationId xmlns:p14="http://schemas.microsoft.com/office/powerpoint/2010/main" val="2113080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2153A0-556A-D141-85F4-07A6ABAF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about the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92C2D-3F20-DC4D-85D5-6152E3A4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DD364-D6CB-6044-9008-36036349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F42EC-ED1D-384D-957D-0CDA0DC4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67FA9-2DBE-E246-A9C3-06B490EF14D3}"/>
              </a:ext>
            </a:extLst>
          </p:cNvPr>
          <p:cNvSpPr/>
          <p:nvPr/>
        </p:nvSpPr>
        <p:spPr>
          <a:xfrm>
            <a:off x="830113" y="3928945"/>
            <a:ext cx="2057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Information flows in one direction like in the examples before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F6A6B-3B2E-634D-BCBF-91245804CFC2}"/>
              </a:ext>
            </a:extLst>
          </p:cNvPr>
          <p:cNvSpPr/>
          <p:nvPr/>
        </p:nvSpPr>
        <p:spPr>
          <a:xfrm>
            <a:off x="6003307" y="3928945"/>
            <a:ext cx="265752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Like the first model, but summarizes a few inputs simultaneously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54789-B103-1348-A786-E9CB3E50BFB4}"/>
              </a:ext>
            </a:extLst>
          </p:cNvPr>
          <p:cNvSpPr/>
          <p:nvPr/>
        </p:nvSpPr>
        <p:spPr>
          <a:xfrm>
            <a:off x="3319087" y="3928945"/>
            <a:ext cx="22247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Has a memory since data recurs back to the same node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BDB3C3-8123-4949-91D6-31122FE40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7413" r="5589" b="15476"/>
          <a:stretch/>
        </p:blipFill>
        <p:spPr>
          <a:xfrm>
            <a:off x="1027777" y="1531429"/>
            <a:ext cx="7301310" cy="23975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451E6D-D52E-2942-8476-02C59F1104EE}"/>
              </a:ext>
            </a:extLst>
          </p:cNvPr>
          <p:cNvSpPr/>
          <p:nvPr/>
        </p:nvSpPr>
        <p:spPr>
          <a:xfrm>
            <a:off x="830113" y="947819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MLP</a:t>
            </a:r>
            <a:r>
              <a:rPr lang="en-US" sz="1400" dirty="0"/>
              <a:t>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3C411-7628-4646-B691-01B18E7931C6}"/>
              </a:ext>
            </a:extLst>
          </p:cNvPr>
          <p:cNvSpPr/>
          <p:nvPr/>
        </p:nvSpPr>
        <p:spPr>
          <a:xfrm>
            <a:off x="3311988" y="93624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LSTM</a:t>
            </a:r>
            <a:endParaRPr 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D6263F-4846-B24D-B888-406E99838B1E}"/>
              </a:ext>
            </a:extLst>
          </p:cNvPr>
          <p:cNvSpPr/>
          <p:nvPr/>
        </p:nvSpPr>
        <p:spPr>
          <a:xfrm>
            <a:off x="6145036" y="936243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CNN</a:t>
            </a:r>
            <a:endParaRPr lang="en-US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C1B6F9-08A4-1C42-A59D-1DA5992A6DC5}"/>
              </a:ext>
            </a:extLst>
          </p:cNvPr>
          <p:cNvCxnSpPr>
            <a:cxnSpLocks/>
          </p:cNvCxnSpPr>
          <p:nvPr/>
        </p:nvCxnSpPr>
        <p:spPr>
          <a:xfrm>
            <a:off x="320109" y="1320659"/>
            <a:ext cx="8496000" cy="0"/>
          </a:xfrm>
          <a:prstGeom prst="line">
            <a:avLst/>
          </a:prstGeom>
          <a:ln w="12700">
            <a:solidFill>
              <a:srgbClr val="1953A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39E9C-CED8-7C46-A08D-32C9A242BA54}"/>
              </a:ext>
            </a:extLst>
          </p:cNvPr>
          <p:cNvSpPr/>
          <p:nvPr/>
        </p:nvSpPr>
        <p:spPr>
          <a:xfrm>
            <a:off x="1243793" y="933353"/>
            <a:ext cx="2068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= Multi-layer perceptron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845A4-F999-FE4E-95BC-A3AF73796E8E}"/>
              </a:ext>
            </a:extLst>
          </p:cNvPr>
          <p:cNvSpPr/>
          <p:nvPr/>
        </p:nvSpPr>
        <p:spPr>
          <a:xfrm>
            <a:off x="3832754" y="936244"/>
            <a:ext cx="23657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= Long Short-Term Memory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4B2388-5A01-1440-A9A9-2BEEE09ABE07}"/>
              </a:ext>
            </a:extLst>
          </p:cNvPr>
          <p:cNvSpPr/>
          <p:nvPr/>
        </p:nvSpPr>
        <p:spPr>
          <a:xfrm>
            <a:off x="6548569" y="944770"/>
            <a:ext cx="23439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= Convolutional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4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7" grpId="0"/>
      <p:bldP spid="18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11193-2FCB-1641-8A02-E78BA33A7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0875E0-8AE5-B649-8991-38169CCC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1687-7DF7-FC42-84C0-DC9CAEA1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2D73EA-5AC0-B143-ADEF-D514FB5B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042BD-53B8-2D45-B5C6-41DD8CB0A396}"/>
              </a:ext>
            </a:extLst>
          </p:cNvPr>
          <p:cNvSpPr/>
          <p:nvPr/>
        </p:nvSpPr>
        <p:spPr>
          <a:xfrm>
            <a:off x="742950" y="1131590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/>
              <a:t>Method: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Gather relevant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Build an LSTM, a CNN and an MLP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Evaluate them against each other and a benchmark model (ARIMA)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8FD201-B9F4-9C46-82A8-0D32F14D08FF}"/>
              </a:ext>
            </a:extLst>
          </p:cNvPr>
          <p:cNvSpPr/>
          <p:nvPr/>
        </p:nvSpPr>
        <p:spPr>
          <a:xfrm>
            <a:off x="742950" y="2855512"/>
            <a:ext cx="598929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Fulfills objective!</a:t>
            </a:r>
          </a:p>
        </p:txBody>
      </p:sp>
      <p:pic>
        <p:nvPicPr>
          <p:cNvPr id="11" name="Graphic 10" descr="Scientist female outline">
            <a:extLst>
              <a:ext uri="{FF2B5EF4-FFF2-40B4-BE49-F238E27FC236}">
                <a16:creationId xmlns:a16="http://schemas.microsoft.com/office/drawing/2014/main" id="{8D81924D-0FDB-1F47-AB17-C1AA52E9C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2200" y="1036875"/>
            <a:ext cx="1500090" cy="15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46719-0A33-8041-90E4-EE8C6994ED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02073" y="1353050"/>
            <a:ext cx="1413743" cy="360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Nord Pool data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data set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2EF3B4-D6FD-1744-B82B-54041B3CE43A}"/>
              </a:ext>
            </a:extLst>
          </p:cNvPr>
          <p:cNvSpPr txBox="1">
            <a:spLocks/>
          </p:cNvSpPr>
          <p:nvPr/>
        </p:nvSpPr>
        <p:spPr>
          <a:xfrm>
            <a:off x="3689902" y="1347614"/>
            <a:ext cx="1764196" cy="2880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SMHI weather data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A52F80-93F5-0447-ACCD-30FE2D902D9C}"/>
              </a:ext>
            </a:extLst>
          </p:cNvPr>
          <p:cNvSpPr txBox="1">
            <a:spLocks/>
          </p:cNvSpPr>
          <p:nvPr/>
        </p:nvSpPr>
        <p:spPr>
          <a:xfrm>
            <a:off x="6428184" y="1347614"/>
            <a:ext cx="1728192" cy="2880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Calendar variables</a:t>
            </a:r>
          </a:p>
        </p:txBody>
      </p:sp>
      <p:pic>
        <p:nvPicPr>
          <p:cNvPr id="9" name="Graphic 8" descr="Wind Turbines outline">
            <a:extLst>
              <a:ext uri="{FF2B5EF4-FFF2-40B4-BE49-F238E27FC236}">
                <a16:creationId xmlns:a16="http://schemas.microsoft.com/office/drawing/2014/main" id="{F73AD3BD-5C23-2F43-85E1-58E26AF68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0220" y="2408168"/>
            <a:ext cx="680372" cy="680372"/>
          </a:xfrm>
          <a:prstGeom prst="rect">
            <a:avLst/>
          </a:prstGeom>
        </p:spPr>
      </p:pic>
      <p:pic>
        <p:nvPicPr>
          <p:cNvPr id="10" name="Graphic 9" descr="Hydropower outline">
            <a:extLst>
              <a:ext uri="{FF2B5EF4-FFF2-40B4-BE49-F238E27FC236}">
                <a16:creationId xmlns:a16="http://schemas.microsoft.com/office/drawing/2014/main" id="{BC80BC69-37B1-174E-8A20-3F667D1C6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985" y="3376860"/>
            <a:ext cx="680372" cy="680372"/>
          </a:xfrm>
          <a:prstGeom prst="rect">
            <a:avLst/>
          </a:prstGeom>
        </p:spPr>
      </p:pic>
      <p:pic>
        <p:nvPicPr>
          <p:cNvPr id="11" name="Graphic 10" descr="Fluorescent Light Blub outline">
            <a:extLst>
              <a:ext uri="{FF2B5EF4-FFF2-40B4-BE49-F238E27FC236}">
                <a16:creationId xmlns:a16="http://schemas.microsoft.com/office/drawing/2014/main" id="{92E59649-4249-F14F-9232-A84550D820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994" y="1848588"/>
            <a:ext cx="829226" cy="829226"/>
          </a:xfrm>
          <a:prstGeom prst="rect">
            <a:avLst/>
          </a:prstGeom>
        </p:spPr>
      </p:pic>
      <p:pic>
        <p:nvPicPr>
          <p:cNvPr id="13" name="Graphic 12" descr="Windy outline">
            <a:extLst>
              <a:ext uri="{FF2B5EF4-FFF2-40B4-BE49-F238E27FC236}">
                <a16:creationId xmlns:a16="http://schemas.microsoft.com/office/drawing/2014/main" id="{D5C92969-E9DD-A945-B6A5-6E0DD0B139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5250" y="2530069"/>
            <a:ext cx="970230" cy="970230"/>
          </a:xfrm>
          <a:prstGeom prst="rect">
            <a:avLst/>
          </a:prstGeom>
        </p:spPr>
      </p:pic>
      <p:pic>
        <p:nvPicPr>
          <p:cNvPr id="14" name="Graphic 13" descr="Thermometer outline">
            <a:extLst>
              <a:ext uri="{FF2B5EF4-FFF2-40B4-BE49-F238E27FC236}">
                <a16:creationId xmlns:a16="http://schemas.microsoft.com/office/drawing/2014/main" id="{4C84128C-A5CC-784E-A54F-C59CC6B2CD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05343" y="1902293"/>
            <a:ext cx="970230" cy="970230"/>
          </a:xfrm>
          <a:prstGeom prst="rect">
            <a:avLst/>
          </a:prstGeom>
        </p:spPr>
      </p:pic>
      <p:pic>
        <p:nvPicPr>
          <p:cNvPr id="15" name="Graphic 14" descr="Cloud outline">
            <a:extLst>
              <a:ext uri="{FF2B5EF4-FFF2-40B4-BE49-F238E27FC236}">
                <a16:creationId xmlns:a16="http://schemas.microsoft.com/office/drawing/2014/main" id="{B7123B79-8099-3747-A3ED-10C41F889E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04564" y="3311996"/>
            <a:ext cx="970230" cy="970230"/>
          </a:xfrm>
          <a:prstGeom prst="rect">
            <a:avLst/>
          </a:prstGeom>
        </p:spPr>
      </p:pic>
      <p:pic>
        <p:nvPicPr>
          <p:cNvPr id="17" name="Graphic 16" descr="Daily calendar outline">
            <a:extLst>
              <a:ext uri="{FF2B5EF4-FFF2-40B4-BE49-F238E27FC236}">
                <a16:creationId xmlns:a16="http://schemas.microsoft.com/office/drawing/2014/main" id="{22CFEA0A-3234-684D-9E27-98B6F75B73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35080" y="23624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48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9625" y="1635646"/>
            <a:ext cx="1664750" cy="432048"/>
          </a:xfrm>
        </p:spPr>
        <p:txBody>
          <a:bodyPr/>
          <a:lstStyle/>
          <a:p>
            <a:pPr algn="ctr"/>
            <a:r>
              <a:rPr lang="en-US" dirty="0"/>
              <a:t>4. Results</a:t>
            </a:r>
          </a:p>
        </p:txBody>
      </p:sp>
    </p:spTree>
    <p:extLst>
      <p:ext uri="{BB962C8B-B14F-4D97-AF65-F5344CB8AC3E}">
        <p14:creationId xmlns:p14="http://schemas.microsoft.com/office/powerpoint/2010/main" val="3780964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B1E194-CE47-BA4A-97FE-B2906CE3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75731-E6AE-2E42-9E14-905734485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pic>
        <p:nvPicPr>
          <p:cNvPr id="13" name="Picture 12" descr="A person in a white dress&#10;&#10;Description automatically generated with low confidence">
            <a:extLst>
              <a:ext uri="{FF2B5EF4-FFF2-40B4-BE49-F238E27FC236}">
                <a16:creationId xmlns:a16="http://schemas.microsoft.com/office/drawing/2014/main" id="{8234E7F4-465A-E24F-990C-D699BC6576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" t="2887" r="137" b="27868"/>
          <a:stretch/>
        </p:blipFill>
        <p:spPr>
          <a:xfrm>
            <a:off x="3301559" y="1485432"/>
            <a:ext cx="2540882" cy="2506112"/>
          </a:xfrm>
          <a:prstGeom prst="ellipse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98C415-A731-1F44-8D51-EAED1786D5FD}"/>
              </a:ext>
            </a:extLst>
          </p:cNvPr>
          <p:cNvSpPr/>
          <p:nvPr/>
        </p:nvSpPr>
        <p:spPr>
          <a:xfrm>
            <a:off x="3978477" y="1083012"/>
            <a:ext cx="1187046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/>
              <a:t>Mia </a:t>
            </a:r>
            <a:r>
              <a:rPr lang="en-US" sz="1800" dirty="0" err="1"/>
              <a:t>Zdybek</a:t>
            </a:r>
            <a:endParaRPr lang="en-US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EDC719-02E5-AB4A-98E8-8B240EC7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ABCD7C-2278-FF46-9CFD-C8DAFCEB5E02}"/>
              </a:ext>
            </a:extLst>
          </p:cNvPr>
          <p:cNvSpPr/>
          <p:nvPr/>
        </p:nvSpPr>
        <p:spPr>
          <a:xfrm>
            <a:off x="6948264" y="1942884"/>
            <a:ext cx="485992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/>
              <a:t>KTH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3E33F2-3A63-9D42-A544-C72E9AC62E2E}"/>
              </a:ext>
            </a:extLst>
          </p:cNvPr>
          <p:cNvSpPr/>
          <p:nvPr/>
        </p:nvSpPr>
        <p:spPr>
          <a:xfrm>
            <a:off x="5962006" y="2228702"/>
            <a:ext cx="254088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Bachelor of Engineering – Engineering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Master of Engineering –Machine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8D0F10-7E22-6D43-9A7E-7B93F2330D21}"/>
              </a:ext>
            </a:extLst>
          </p:cNvPr>
          <p:cNvSpPr/>
          <p:nvPr/>
        </p:nvSpPr>
        <p:spPr>
          <a:xfrm>
            <a:off x="1271916" y="1939458"/>
            <a:ext cx="1157293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 err="1"/>
              <a:t>Svea</a:t>
            </a:r>
            <a:r>
              <a:rPr lang="en-US" sz="1800" dirty="0"/>
              <a:t> Solar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E89DB1-D8A6-5A47-A22D-4B453C6ED785}"/>
              </a:ext>
            </a:extLst>
          </p:cNvPr>
          <p:cNvSpPr/>
          <p:nvPr/>
        </p:nvSpPr>
        <p:spPr>
          <a:xfrm>
            <a:off x="905992" y="2301628"/>
            <a:ext cx="1842656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Planning/admin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intern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6E3ED3D-9C1C-E943-B80D-8A974CCC9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200"/>
            <a:ext cx="3086100" cy="233363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11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95100-BE30-1F45-9F44-2332ABF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20</a:t>
            </a:fld>
            <a:endParaRPr lang="sv-SE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CF6B3A49-DE6B-4CA8-9008-D0919CB7B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8100-8B5F-4B4D-9D14-7FD12479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3BDF0E4-49DC-3B45-A659-A96196302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44811"/>
            <a:ext cx="7765653" cy="2853878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C86980F-95BB-2842-A00D-413F08DD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performance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FC7EF-AA69-5A4C-9BDE-E06AB124FED8}"/>
              </a:ext>
            </a:extLst>
          </p:cNvPr>
          <p:cNvSpPr/>
          <p:nvPr/>
        </p:nvSpPr>
        <p:spPr>
          <a:xfrm>
            <a:off x="3653318" y="4142866"/>
            <a:ext cx="18373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LSTM and CNN 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0693371D-0E3F-B548-88C0-AD60BF15A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1193800"/>
            <a:ext cx="5478463" cy="1720850"/>
          </a:xfrm>
          <a:prstGeom prst="rect">
            <a:avLst/>
          </a:prstGeom>
        </p:spPr>
      </p:pic>
      <p:pic>
        <p:nvPicPr>
          <p:cNvPr id="11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9EF49643-4DDE-5F4D-9528-74C107AFC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2971800"/>
            <a:ext cx="5478463" cy="17621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21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LSTM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BC7CE6F7-0988-E748-85FB-6D77D7234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71699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0F356BE-BE94-2C44-B125-42665454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1193800"/>
            <a:ext cx="5414963" cy="1741488"/>
          </a:xfrm>
          <a:prstGeom prst="rect">
            <a:avLst/>
          </a:prstGeom>
        </p:spPr>
      </p:pic>
      <p:pic>
        <p:nvPicPr>
          <p:cNvPr id="8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C2B0B4A2-0F2C-3D45-9455-6C9031BC5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2992438"/>
            <a:ext cx="5414963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22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CNN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3710EA8B-3704-B248-9F2C-AB2B10C89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884793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38A1F2A-4DF2-CC44-A895-EB8443523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29" y="987574"/>
            <a:ext cx="6762551" cy="223837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9EA8549-59B5-A040-B047-A0324EA68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25949"/>
            <a:ext cx="3816424" cy="140071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9F8949A-DC48-3347-A84A-A2FB2C17E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219075"/>
            <a:ext cx="4568406" cy="14717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C0A21-D2C2-A34A-BAD5-CE00586A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23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BC94B-91AF-224F-8465-EE641E5A7C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9663559-229D-724F-BBD5-623E582CF5C1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4A8632A-49F5-FD44-93B2-ABEE294A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Randomly selected predictions LSTM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EAED7EF-0D9A-B14B-8734-DCA33B7FF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29928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833455E-958B-584E-9CEA-EE1C8020F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7" y="1064818"/>
            <a:ext cx="7158038" cy="233203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F0F1030B-44D4-194F-9495-F23E9E9C4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3309820"/>
            <a:ext cx="4109790" cy="1350162"/>
          </a:xfrm>
          <a:prstGeom prst="rect">
            <a:avLst/>
          </a:prstGeom>
        </p:spPr>
      </p:pic>
      <p:pic>
        <p:nvPicPr>
          <p:cNvPr id="13" name="Picture 12" descr="Chart, line chart, histogram&#10;&#10;Description automatically generated">
            <a:extLst>
              <a:ext uri="{FF2B5EF4-FFF2-40B4-BE49-F238E27FC236}">
                <a16:creationId xmlns:a16="http://schemas.microsoft.com/office/drawing/2014/main" id="{27B515EE-8233-E040-865B-8723090E4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31" y="3309820"/>
            <a:ext cx="4109789" cy="13501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EC415E-68E1-C24C-BABB-806BC7A4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24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23765-FE7D-1944-93BD-890697D4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375180-EEF9-2948-94FE-94F3B7EF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Randomly selected predictions CNN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3C222944-D484-754A-B6E9-876EB4D0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906867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25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5712" y="1635646"/>
            <a:ext cx="2632576" cy="432048"/>
          </a:xfrm>
        </p:spPr>
        <p:txBody>
          <a:bodyPr/>
          <a:lstStyle/>
          <a:p>
            <a:pPr algn="ctr"/>
            <a:r>
              <a:rPr lang="en-US" dirty="0"/>
              <a:t>5. Conclusions</a:t>
            </a:r>
          </a:p>
        </p:txBody>
      </p:sp>
    </p:spTree>
    <p:extLst>
      <p:ext uri="{BB962C8B-B14F-4D97-AF65-F5344CB8AC3E}">
        <p14:creationId xmlns:p14="http://schemas.microsoft.com/office/powerpoint/2010/main" val="1177230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F9475-6CB4-104C-B62F-D3FF2E7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002EC4-2069-AB42-B13C-FCC3C5BD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80341-09A3-574A-A697-57D945F6E8AA}"/>
              </a:ext>
            </a:extLst>
          </p:cNvPr>
          <p:cNvSpPr/>
          <p:nvPr/>
        </p:nvSpPr>
        <p:spPr>
          <a:xfrm>
            <a:off x="1133680" y="1203598"/>
            <a:ext cx="538253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/>
              <a:t>Rather simple deep learning models can predict prices with high accuracy, except for the most extreme sudden peaks!</a:t>
            </a:r>
            <a:br>
              <a:rPr lang="en-GB" sz="1500" dirty="0"/>
            </a:br>
            <a:endParaRPr lang="en-GB" sz="1500" dirty="0"/>
          </a:p>
        </p:txBody>
      </p:sp>
      <p:pic>
        <p:nvPicPr>
          <p:cNvPr id="11" name="Graphic 10" descr="Idea outline">
            <a:extLst>
              <a:ext uri="{FF2B5EF4-FFF2-40B4-BE49-F238E27FC236}">
                <a16:creationId xmlns:a16="http://schemas.microsoft.com/office/drawing/2014/main" id="{36081F92-6867-E344-9A68-4A28876AF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7096" y="1779661"/>
            <a:ext cx="1157311" cy="11573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97CFE7-E3D4-7C40-8FF5-729F0B734477}"/>
              </a:ext>
            </a:extLst>
          </p:cNvPr>
          <p:cNvSpPr/>
          <p:nvPr/>
        </p:nvSpPr>
        <p:spPr>
          <a:xfrm>
            <a:off x="1133680" y="2184264"/>
            <a:ext cx="498137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b="1" dirty="0"/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Create more data containing these sudden spikes to train on</a:t>
            </a:r>
            <a:br>
              <a:rPr lang="en-GB" sz="1500" dirty="0"/>
            </a:b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Analyze variables to see if some are not relevant/should be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500" dirty="0"/>
          </a:p>
          <a:p>
            <a:endParaRPr lang="en-GB" sz="1500" b="1" dirty="0"/>
          </a:p>
        </p:txBody>
      </p:sp>
    </p:spTree>
    <p:extLst>
      <p:ext uri="{BB962C8B-B14F-4D97-AF65-F5344CB8AC3E}">
        <p14:creationId xmlns:p14="http://schemas.microsoft.com/office/powerpoint/2010/main" val="228196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F9475-6CB4-104C-B62F-D3FF2E7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002EC4-2069-AB42-B13C-FCC3C5BD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52" y="1852042"/>
            <a:ext cx="2358200" cy="6477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7" name="Picture 6" descr="A person standing in front of a white wall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4692241-A7ED-6247-9E5D-2AC75E4E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8042" r="1067" b="4758"/>
          <a:stretch/>
        </p:blipFill>
        <p:spPr>
          <a:xfrm>
            <a:off x="1547664" y="771550"/>
            <a:ext cx="3816424" cy="3456384"/>
          </a:xfrm>
          <a:prstGeom prst="rect">
            <a:avLst/>
          </a:prstGeom>
        </p:spPr>
      </p:pic>
      <p:pic>
        <p:nvPicPr>
          <p:cNvPr id="8" name="Graphic 7" descr="Smiling with hearts face outline outline">
            <a:extLst>
              <a:ext uri="{FF2B5EF4-FFF2-40B4-BE49-F238E27FC236}">
                <a16:creationId xmlns:a16="http://schemas.microsoft.com/office/drawing/2014/main" id="{C29E5883-D252-D74F-A5D9-9A3F42BFD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4208" y="2465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3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83457E-E4E5-EA44-9AA7-5124FF7D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5A47D-34E7-0B44-95CF-0350B8B0B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267866-4CE5-9F41-AA59-8BFFF42F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888021A-1460-3E4D-A7B4-BDDD9B05C8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3752" y="1190768"/>
            <a:ext cx="6896496" cy="19570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Introduction to the problem of the thesis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Machine learning</a:t>
            </a:r>
          </a:p>
          <a:p>
            <a:pPr marL="342900" indent="-342900">
              <a:buAutoNum type="arabicPeriod"/>
            </a:pPr>
            <a:r>
              <a:rPr lang="en-US" dirty="0"/>
              <a:t>Method</a:t>
            </a:r>
          </a:p>
          <a:p>
            <a:pPr marL="342900" indent="-342900">
              <a:buAutoNum type="arabicPeriod"/>
            </a:pPr>
            <a:r>
              <a:rPr lang="en-US" dirty="0"/>
              <a:t>Results</a:t>
            </a:r>
          </a:p>
          <a:p>
            <a:pPr marL="342900" indent="-342900">
              <a:buAutoNum type="arabicPeriod"/>
            </a:pPr>
            <a:r>
              <a:rPr lang="en-US" dirty="0"/>
              <a:t>Conclusions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A546C04F-478A-A940-8FE8-CFEC49D2E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64473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5162" y="1635646"/>
            <a:ext cx="4913676" cy="566641"/>
          </a:xfrm>
        </p:spPr>
        <p:txBody>
          <a:bodyPr/>
          <a:lstStyle/>
          <a:p>
            <a:r>
              <a:rPr lang="en-US" dirty="0"/>
              <a:t>1. Introduction to the problem</a:t>
            </a:r>
          </a:p>
        </p:txBody>
      </p:sp>
      <p:sp>
        <p:nvSpPr>
          <p:cNvPr id="6" name="Footer Placeholder 2">
            <a:extLst>
              <a:ext uri="{FF2B5EF4-FFF2-40B4-BE49-F238E27FC236}">
                <a16:creationId xmlns:a16="http://schemas.microsoft.com/office/drawing/2014/main" id="{1496834B-BB80-1A40-99EA-84FED1F41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26773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5</a:t>
            </a:fld>
            <a:endParaRPr lang="sv-SE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3680" y="1055077"/>
            <a:ext cx="7333605" cy="14824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Benefits of spot price prediction</a:t>
            </a:r>
          </a:p>
          <a:p>
            <a:r>
              <a:rPr lang="en-GB" dirty="0"/>
              <a:t>Improved strategies for purchasing and selling electricity (financial gain)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Plan production and consumption so that losses are minimized, and grid balance is kept (sustainability)</a:t>
            </a:r>
          </a:p>
          <a:p>
            <a:endParaRPr lang="en-US" dirty="0"/>
          </a:p>
        </p:txBody>
      </p:sp>
      <p:pic>
        <p:nvPicPr>
          <p:cNvPr id="3" name="Graphic 2" descr="Dollar outline">
            <a:extLst>
              <a:ext uri="{FF2B5EF4-FFF2-40B4-BE49-F238E27FC236}">
                <a16:creationId xmlns:a16="http://schemas.microsoft.com/office/drawing/2014/main" id="{AAA06ECC-893B-9548-987B-779D18649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3894" y="1675540"/>
            <a:ext cx="896210" cy="896210"/>
          </a:xfrm>
          <a:prstGeom prst="rect">
            <a:avLst/>
          </a:prstGeom>
        </p:spPr>
      </p:pic>
      <p:pic>
        <p:nvPicPr>
          <p:cNvPr id="12" name="Graphic 11" descr="Open hand with plant outline">
            <a:extLst>
              <a:ext uri="{FF2B5EF4-FFF2-40B4-BE49-F238E27FC236}">
                <a16:creationId xmlns:a16="http://schemas.microsoft.com/office/drawing/2014/main" id="{CEA2427B-E53C-F048-BB6E-70C41C684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3357" y="3326768"/>
            <a:ext cx="1097283" cy="1097283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ED25CF4-0BE3-CD48-9171-25BCDFEB8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62449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2904E-6BFF-A744-8A88-85610F95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FE897-784A-C449-9399-3EB22266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B2A4C-4DB8-1C4F-BF98-7894CEBC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9A50FF-C239-7247-BD29-6B0354A327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3752" y="1190768"/>
            <a:ext cx="6896496" cy="647700"/>
          </a:xfrm>
        </p:spPr>
        <p:txBody>
          <a:bodyPr/>
          <a:lstStyle/>
          <a:p>
            <a:r>
              <a:rPr lang="en-US" dirty="0"/>
              <a:t>Find a relatively simple machine learning model</a:t>
            </a:r>
            <a:br>
              <a:rPr lang="en-US" dirty="0"/>
            </a:br>
            <a:r>
              <a:rPr lang="en-US" dirty="0"/>
              <a:t>that can predict spot prices 10-days ahead with good accuracy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932F36-DB66-ED46-B6D8-4DA68C33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13" name="Graphic 12" descr="Periodic Graph outline">
            <a:extLst>
              <a:ext uri="{FF2B5EF4-FFF2-40B4-BE49-F238E27FC236}">
                <a16:creationId xmlns:a16="http://schemas.microsoft.com/office/drawing/2014/main" id="{B54EA9BA-6676-154B-A116-0D75AAB8E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3340" y="2131505"/>
            <a:ext cx="1537320" cy="153732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B0961B4-93AB-7545-8F95-8926DC6BB1B5}"/>
              </a:ext>
            </a:extLst>
          </p:cNvPr>
          <p:cNvSpPr txBox="1">
            <a:spLocks/>
          </p:cNvSpPr>
          <p:nvPr/>
        </p:nvSpPr>
        <p:spPr>
          <a:xfrm>
            <a:off x="1280220" y="3628882"/>
            <a:ext cx="6896496" cy="647700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But why?</a:t>
            </a:r>
          </a:p>
          <a:p>
            <a:r>
              <a:rPr lang="en-US" dirty="0"/>
              <a:t>Only prices one-day ahead are accessible</a:t>
            </a:r>
          </a:p>
          <a:p>
            <a:r>
              <a:rPr lang="en-US" dirty="0"/>
              <a:t>10-days ahead to optimize SVEA end-customer consumption and battery use</a:t>
            </a:r>
          </a:p>
        </p:txBody>
      </p:sp>
    </p:spTree>
    <p:extLst>
      <p:ext uri="{BB962C8B-B14F-4D97-AF65-F5344CB8AC3E}">
        <p14:creationId xmlns:p14="http://schemas.microsoft.com/office/powerpoint/2010/main" val="10022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3680" y="2320431"/>
            <a:ext cx="7333605" cy="20096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Demand and supply depend on unstable parameters:</a:t>
            </a:r>
          </a:p>
          <a:p>
            <a:pPr marL="0" indent="0">
              <a:buNone/>
            </a:pPr>
            <a:r>
              <a:rPr lang="en-US" dirty="0"/>
              <a:t>    - Weather</a:t>
            </a:r>
          </a:p>
          <a:p>
            <a:pPr marL="0" indent="0">
              <a:buNone/>
            </a:pPr>
            <a:r>
              <a:rPr lang="en-US" dirty="0"/>
              <a:t>    - Seasonal societal/behavior (holidays, weekly/monthly behavior)</a:t>
            </a:r>
          </a:p>
          <a:p>
            <a:pPr marL="0" indent="0">
              <a:buNone/>
            </a:pPr>
            <a:r>
              <a:rPr lang="en-US" dirty="0"/>
              <a:t>    - Politics</a:t>
            </a:r>
          </a:p>
          <a:p>
            <a:pPr marL="0" indent="0">
              <a:buNone/>
            </a:pPr>
            <a:r>
              <a:rPr lang="en-US" dirty="0"/>
              <a:t>    - Power source</a:t>
            </a:r>
          </a:p>
          <a:p>
            <a:pPr marL="0" indent="0">
              <a:buNone/>
            </a:pPr>
            <a:r>
              <a:rPr lang="en-US" dirty="0"/>
              <a:t>    - Transfer bottlenecks</a:t>
            </a:r>
          </a:p>
        </p:txBody>
      </p:sp>
      <p:pic>
        <p:nvPicPr>
          <p:cNvPr id="8" name="Graphic 7" descr="Supply And Demand outline">
            <a:extLst>
              <a:ext uri="{FF2B5EF4-FFF2-40B4-BE49-F238E27FC236}">
                <a16:creationId xmlns:a16="http://schemas.microsoft.com/office/drawing/2014/main" id="{EAA1A2DA-D554-F04A-AB1D-B253A8917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5352" y="859886"/>
            <a:ext cx="1080120" cy="1080120"/>
          </a:xfrm>
          <a:prstGeom prst="rect">
            <a:avLst/>
          </a:prstGeom>
        </p:spPr>
      </p:pic>
      <p:pic>
        <p:nvPicPr>
          <p:cNvPr id="10" name="Graphic 9" descr="Partial sun outline">
            <a:extLst>
              <a:ext uri="{FF2B5EF4-FFF2-40B4-BE49-F238E27FC236}">
                <a16:creationId xmlns:a16="http://schemas.microsoft.com/office/drawing/2014/main" id="{7D33E065-2817-D54C-9410-7372DFCD6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4528" y="-20506"/>
            <a:ext cx="914400" cy="914400"/>
          </a:xfrm>
          <a:prstGeom prst="rect">
            <a:avLst/>
          </a:prstGeom>
        </p:spPr>
      </p:pic>
      <p:pic>
        <p:nvPicPr>
          <p:cNvPr id="14" name="Graphic 13" descr="Partial sun outline">
            <a:extLst>
              <a:ext uri="{FF2B5EF4-FFF2-40B4-BE49-F238E27FC236}">
                <a16:creationId xmlns:a16="http://schemas.microsoft.com/office/drawing/2014/main" id="{DEED30A0-1D06-2B41-A308-EC82A712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9976" y="2010550"/>
            <a:ext cx="914400" cy="914400"/>
          </a:xfrm>
          <a:prstGeom prst="rect">
            <a:avLst/>
          </a:prstGeom>
        </p:spPr>
      </p:pic>
      <p:pic>
        <p:nvPicPr>
          <p:cNvPr id="16" name="Graphic 15" descr="Atom outline">
            <a:extLst>
              <a:ext uri="{FF2B5EF4-FFF2-40B4-BE49-F238E27FC236}">
                <a16:creationId xmlns:a16="http://schemas.microsoft.com/office/drawing/2014/main" id="{C95221F1-F9C3-984C-9700-16958A7DC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530" y="2839241"/>
            <a:ext cx="880644" cy="8806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9FCFB8-70D4-334A-81A9-5AB74ACCC889}"/>
              </a:ext>
            </a:extLst>
          </p:cNvPr>
          <p:cNvSpPr/>
          <p:nvPr/>
        </p:nvSpPr>
        <p:spPr>
          <a:xfrm>
            <a:off x="1043608" y="1467289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dirty="0"/>
              <a:t>E</a:t>
            </a:r>
            <a:r>
              <a:rPr lang="en-US" sz="1500" dirty="0"/>
              <a:t>lectricity spot prices depend on electricity demand and supply (and bidding strategies)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531DB22-65EE-B940-8599-5B749734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23" name="Content Placeholder 18">
            <a:extLst>
              <a:ext uri="{FF2B5EF4-FFF2-40B4-BE49-F238E27FC236}">
                <a16:creationId xmlns:a16="http://schemas.microsoft.com/office/drawing/2014/main" id="{1FA92133-D1C6-C040-BC3C-0C253246CB6E}"/>
              </a:ext>
            </a:extLst>
          </p:cNvPr>
          <p:cNvSpPr txBox="1">
            <a:spLocks/>
          </p:cNvSpPr>
          <p:nvPr/>
        </p:nvSpPr>
        <p:spPr>
          <a:xfrm>
            <a:off x="1133680" y="1055077"/>
            <a:ext cx="7333605" cy="2925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Electricity spot prices are unstable</a:t>
            </a:r>
          </a:p>
        </p:txBody>
      </p:sp>
    </p:spTree>
    <p:extLst>
      <p:ext uri="{BB962C8B-B14F-4D97-AF65-F5344CB8AC3E}">
        <p14:creationId xmlns:p14="http://schemas.microsoft.com/office/powerpoint/2010/main" val="174116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BF2D5-B88B-AE45-AB81-DEEF2627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7D831-B53C-7949-ABD6-38C77C8C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3EDF2-04B6-C144-9092-E35943FE4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D6146F-C4C9-E948-9888-FC2A88BA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prices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3DD5E7F-5A58-F845-B132-97452009D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9" y="1067695"/>
            <a:ext cx="5330821" cy="18324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19BB30-2906-C244-B4C1-60DF007182FE}"/>
              </a:ext>
            </a:extLst>
          </p:cNvPr>
          <p:cNvSpPr/>
          <p:nvPr/>
        </p:nvSpPr>
        <p:spPr>
          <a:xfrm>
            <a:off x="6146357" y="3867894"/>
            <a:ext cx="2408874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change drastically from hour to hour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9AF7EE-97C0-0648-87F6-67407047E304}"/>
              </a:ext>
            </a:extLst>
          </p:cNvPr>
          <p:cNvSpPr/>
          <p:nvPr/>
        </p:nvSpPr>
        <p:spPr>
          <a:xfrm>
            <a:off x="6439779" y="1707686"/>
            <a:ext cx="75212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 years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1496B9E4-E560-A446-A45E-FBA5D30A6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12" y="2803074"/>
            <a:ext cx="5179348" cy="17804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EF0096-CD36-AE41-BD04-73D764537B5C}"/>
              </a:ext>
            </a:extLst>
          </p:cNvPr>
          <p:cNvSpPr/>
          <p:nvPr/>
        </p:nvSpPr>
        <p:spPr>
          <a:xfrm>
            <a:off x="6439779" y="3248688"/>
            <a:ext cx="79060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 days</a:t>
            </a:r>
          </a:p>
        </p:txBody>
      </p:sp>
    </p:spTree>
    <p:extLst>
      <p:ext uri="{BB962C8B-B14F-4D97-AF65-F5344CB8AC3E}">
        <p14:creationId xmlns:p14="http://schemas.microsoft.com/office/powerpoint/2010/main" val="159938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9</a:t>
            </a:fld>
            <a:endParaRPr lang="sv-SE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D29BAF2-F389-47D0-8357-9E5473062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FA8D38B-7A85-7E4E-9C9B-12F394E7FE78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DE13384A-E0B8-478A-A1A9-F9AE50A85B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722" y="1419622"/>
            <a:ext cx="4477888" cy="1224136"/>
          </a:xfrm>
        </p:spPr>
        <p:txBody>
          <a:bodyPr>
            <a:normAutofit/>
          </a:bodyPr>
          <a:lstStyle/>
          <a:p>
            <a:r>
              <a:rPr lang="en-US" dirty="0"/>
              <a:t>Renewable energy sources are increasing (</a:t>
            </a:r>
            <a:r>
              <a:rPr lang="en-US" dirty="0" err="1"/>
              <a:t>woho</a:t>
            </a:r>
            <a:r>
              <a:rPr lang="en-US" dirty="0"/>
              <a:t>!)</a:t>
            </a:r>
          </a:p>
          <a:p>
            <a:r>
              <a:rPr lang="en-US" dirty="0"/>
              <a:t>This makes prices more unstable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F7AB7781-EB32-CA48-82CD-DCA0228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Electricity</a:t>
            </a:r>
            <a:r>
              <a:rPr lang="sv-SE" dirty="0"/>
              <a:t> in Sweden</a:t>
            </a:r>
          </a:p>
        </p:txBody>
      </p:sp>
      <p:pic>
        <p:nvPicPr>
          <p:cNvPr id="7" name="Graphic 6" descr="Solar Panels outline">
            <a:extLst>
              <a:ext uri="{FF2B5EF4-FFF2-40B4-BE49-F238E27FC236}">
                <a16:creationId xmlns:a16="http://schemas.microsoft.com/office/drawing/2014/main" id="{7827A133-FC3F-BB46-879F-2F00E2992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2200" y="1563638"/>
            <a:ext cx="1856234" cy="1856234"/>
          </a:xfrm>
          <a:prstGeom prst="rect">
            <a:avLst/>
          </a:prstGeom>
        </p:spPr>
      </p:pic>
      <p:pic>
        <p:nvPicPr>
          <p:cNvPr id="10" name="Graphic 9" descr="Wind Turbines outline">
            <a:extLst>
              <a:ext uri="{FF2B5EF4-FFF2-40B4-BE49-F238E27FC236}">
                <a16:creationId xmlns:a16="http://schemas.microsoft.com/office/drawing/2014/main" id="{CA140243-9333-1840-83C4-7D53897D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1468" y="3001147"/>
            <a:ext cx="1288284" cy="12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KTH">
      <a:dk1>
        <a:srgbClr val="000000"/>
      </a:dk1>
      <a:lt1>
        <a:srgbClr val="FFFFFF"/>
      </a:lt1>
      <a:dk2>
        <a:srgbClr val="65656C"/>
      </a:dk2>
      <a:lt2>
        <a:srgbClr val="838389"/>
      </a:lt2>
      <a:accent1>
        <a:srgbClr val="1954A6"/>
      </a:accent1>
      <a:accent2>
        <a:srgbClr val="5E87C0"/>
      </a:accent2>
      <a:accent3>
        <a:srgbClr val="2091C3"/>
      </a:accent3>
      <a:accent4>
        <a:srgbClr val="D02F80"/>
      </a:accent4>
      <a:accent5>
        <a:srgbClr val="D95999"/>
      </a:accent5>
      <a:accent6>
        <a:srgbClr val="61922E"/>
      </a:accent6>
      <a:hlink>
        <a:srgbClr val="65656C"/>
      </a:hlink>
      <a:folHlink>
        <a:srgbClr val="83838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KTH_16_9_widescreen_ht20.pptx" id="{D851367E-9036-43B4-9296-8B045BA056D0}" vid="{8EB72D5C-85BD-4063-B14A-88C59FA0F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6672</TotalTime>
  <Words>925</Words>
  <Application>Microsoft Macintosh PowerPoint</Application>
  <PresentationFormat>On-screen Show (16:9)</PresentationFormat>
  <Paragraphs>248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Office-tema</vt:lpstr>
      <vt:lpstr>Evaluating deep learning models for electricity price forecasting</vt:lpstr>
      <vt:lpstr>About me</vt:lpstr>
      <vt:lpstr>Agenda</vt:lpstr>
      <vt:lpstr>1. Introduction to the problem</vt:lpstr>
      <vt:lpstr>Motivation</vt:lpstr>
      <vt:lpstr>Objective</vt:lpstr>
      <vt:lpstr>Problem</vt:lpstr>
      <vt:lpstr>Spot prices</vt:lpstr>
      <vt:lpstr>Electricity in Sweden</vt:lpstr>
      <vt:lpstr>2. Machine learning</vt:lpstr>
      <vt:lpstr>What is machine learning?</vt:lpstr>
      <vt:lpstr>Machine Learning</vt:lpstr>
      <vt:lpstr>Supervised learning</vt:lpstr>
      <vt:lpstr>ML for time series</vt:lpstr>
      <vt:lpstr>3. Method</vt:lpstr>
      <vt:lpstr>Short about the models</vt:lpstr>
      <vt:lpstr>Method</vt:lpstr>
      <vt:lpstr>Complete data set</vt:lpstr>
      <vt:lpstr>4. Results</vt:lpstr>
      <vt:lpstr>Resulting performance</vt:lpstr>
      <vt:lpstr>Resulting predictions LSTM</vt:lpstr>
      <vt:lpstr>Resulting predictions CNN</vt:lpstr>
      <vt:lpstr>Randomly selected predictions LSTM</vt:lpstr>
      <vt:lpstr>Randomly selected predictions CNN</vt:lpstr>
      <vt:lpstr>5. Conclusions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Tillgänglighetsanpassa din presentation</dc:title>
  <dc:creator>Mia Zdybek</dc:creator>
  <cp:lastModifiedBy>Mia Zdybek</cp:lastModifiedBy>
  <cp:revision>102</cp:revision>
  <dcterms:created xsi:type="dcterms:W3CDTF">2021-05-29T12:11:00Z</dcterms:created>
  <dcterms:modified xsi:type="dcterms:W3CDTF">2021-06-18T14:14:13Z</dcterms:modified>
</cp:coreProperties>
</file>